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12" r:id="rId3"/>
    <p:sldId id="329" r:id="rId4"/>
    <p:sldId id="325" r:id="rId5"/>
    <p:sldId id="307" r:id="rId6"/>
    <p:sldId id="309" r:id="rId7"/>
    <p:sldId id="331" r:id="rId8"/>
    <p:sldId id="326" r:id="rId9"/>
    <p:sldId id="310" r:id="rId10"/>
    <p:sldId id="32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08" userDrawn="1">
          <p15:clr>
            <a:srgbClr val="A4A3A4"/>
          </p15:clr>
        </p15:guide>
        <p15:guide id="2" pos="3840" userDrawn="1">
          <p15:clr>
            <a:srgbClr val="A4A3A4"/>
          </p15:clr>
        </p15:guide>
        <p15:guide id="3" orient="horz" pos="576" userDrawn="1">
          <p15:clr>
            <a:srgbClr val="A4A3A4"/>
          </p15:clr>
        </p15:guide>
        <p15:guide id="4" orient="horz" pos="22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rofessional" initials="P" lastIdx="0" clrIdx="0">
    <p:extLst>
      <p:ext uri="{19B8F6BF-5375-455C-9EA6-DF929625EA0E}">
        <p15:presenceInfo xmlns:p15="http://schemas.microsoft.com/office/powerpoint/2012/main" userId="Professiona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660"/>
  </p:normalViewPr>
  <p:slideViewPr>
    <p:cSldViewPr snapToGrid="0" showGuides="1">
      <p:cViewPr varScale="1">
        <p:scale>
          <a:sx n="72" d="100"/>
          <a:sy n="72" d="100"/>
        </p:scale>
        <p:origin x="810" y="672"/>
      </p:cViewPr>
      <p:guideLst>
        <p:guide orient="horz" pos="4008"/>
        <p:guide pos="3840"/>
        <p:guide orient="horz" pos="576"/>
        <p:guide orient="horz" pos="22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F6C0F-6C1A-4846-A78B-2019EC7A5A0A}" type="datetimeFigureOut">
              <a:rPr lang="en-US" smtClean="0"/>
              <a:t>11/23/2023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A0A86D-5024-4350-A9C6-9389693B08CB}" type="slidenum">
              <a:rPr lang="en-US" smtClean="0"/>
              <a:t>‹#›</a:t>
            </a:fld>
            <a:endParaRPr lang="en-US"/>
          </a:p>
        </p:txBody>
      </p:sp>
    </p:spTree>
    <p:extLst>
      <p:ext uri="{BB962C8B-B14F-4D97-AF65-F5344CB8AC3E}">
        <p14:creationId xmlns:p14="http://schemas.microsoft.com/office/powerpoint/2010/main" val="89045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3224B-FA27-4BCB-A26A-ADE45C59C0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DBA7C3-DC9D-406C-B076-C0EF547FDA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FF5F6D-871C-4205-8D1F-4A75D2E3C6A1}"/>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7C2F35F7-EF06-45F2-B57F-6F048A3C79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CB1CA4-B90D-4E32-901D-48FA8E2D7730}"/>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3569612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AE9B3-7C95-489C-8A32-221322090B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18C582-CFBA-44E8-9DEF-3BDBC6D300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FB17DE-6261-4E66-A4A9-D0E7D9D9378E}"/>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F7EC2ACC-BCE2-4B89-8021-528A0E04B6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60424C-3425-45D1-A35B-4196E56F1758}"/>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40389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D84659-4BF3-4C22-A102-68D558736B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5D7050F-96F2-4453-A76B-BDA3FE8300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BE29D8-7726-4466-ABEB-1288F7FE44F4}"/>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DD361D5F-5CAC-4BC5-B5B2-E67EE06CA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9DB4-AB6D-490B-97D2-DCC788148D54}"/>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02742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41EE9-276F-4ECC-914F-3840024B4C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E04F50-AF49-4C03-830B-419E956A621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B5F91-1B6D-440D-B9E1-29FB3BD1D267}"/>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6FC2A01E-DFDC-45CD-8C59-1ACC09CF8D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775F8-5AC9-4483-BDAA-960FCE9DDBA4}"/>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480840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A3CE1-F66E-4EFB-A061-3D89731B79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9AA2FD-0BB0-48E3-961D-415CA7A19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B03049-6C69-4CEC-82C8-8B99C16659B8}"/>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CC80A7B9-7A8C-4781-8527-07CB306F61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27E066-AC32-4EBF-8C62-9F9C88D14B99}"/>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6385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E6EC4-6F49-4C22-9574-222E2B6DC9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63788F-73D7-4BA8-A517-673D68DE4C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F83F72-07E8-4522-BCD6-190E86E83B1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6B5A81-3252-41EF-8E89-7F2F734C12DA}"/>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6" name="Footer Placeholder 5">
            <a:extLst>
              <a:ext uri="{FF2B5EF4-FFF2-40B4-BE49-F238E27FC236}">
                <a16:creationId xmlns:a16="http://schemas.microsoft.com/office/drawing/2014/main" id="{0004087F-4B5D-4BCC-A8B7-6AD823B20E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E8DD92-971F-4EBE-82A7-ABE3B785D3C7}"/>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3105884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4EDE5-DAA6-4AB4-ADAE-D4B0864AB4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DDC08B-144E-41B1-B2E2-DD0D97F627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A881F46-A6AB-4DE4-830D-D42782E07C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F572667-A2FE-4E9B-B0C0-1AB4FD8C0C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70A267E-14B3-415C-9BD0-93A2400865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7AB91A-F6A2-4D2C-803D-2B96DE11F80D}"/>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8" name="Footer Placeholder 7">
            <a:extLst>
              <a:ext uri="{FF2B5EF4-FFF2-40B4-BE49-F238E27FC236}">
                <a16:creationId xmlns:a16="http://schemas.microsoft.com/office/drawing/2014/main" id="{34F20F70-97D6-4A4B-83E9-F2DE6EA48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3A4884-361A-4BDD-A109-580661DCFF1E}"/>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367345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1796A-C94D-40D6-A532-B5030D2150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19960D-4FE0-44C2-8E79-EA02757B0EA4}"/>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4" name="Footer Placeholder 3">
            <a:extLst>
              <a:ext uri="{FF2B5EF4-FFF2-40B4-BE49-F238E27FC236}">
                <a16:creationId xmlns:a16="http://schemas.microsoft.com/office/drawing/2014/main" id="{0BBC9FF4-BA2A-4F83-91EC-84FCCC9BB6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2A5C75-66DE-4C60-955C-C799276F26EF}"/>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25626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F05E97-12E7-4C3D-9AA5-EBFC65702759}"/>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3" name="Footer Placeholder 2">
            <a:extLst>
              <a:ext uri="{FF2B5EF4-FFF2-40B4-BE49-F238E27FC236}">
                <a16:creationId xmlns:a16="http://schemas.microsoft.com/office/drawing/2014/main" id="{9525EBE5-1AF8-4A20-85BC-AF6314939B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EC7D4C-E75D-4022-B23A-8EED484F99ED}"/>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1877178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053C1-7859-4B7B-83ED-CBE533392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F25BBE-A5F4-4139-A1E2-128DFC9C34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A9AD82-97A1-4C12-A331-06D9FEEB18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F93360-E200-4472-A28E-20B749438AF8}"/>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6" name="Footer Placeholder 5">
            <a:extLst>
              <a:ext uri="{FF2B5EF4-FFF2-40B4-BE49-F238E27FC236}">
                <a16:creationId xmlns:a16="http://schemas.microsoft.com/office/drawing/2014/main" id="{E34B9387-B863-4CDD-922B-D6EC8215C9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1533D-ACE7-4A22-9109-6B53A4D1C03C}"/>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351637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A90AC-FB79-4573-A675-21B5F35C8C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3B17C0-8AEC-4F51-9EB0-3F1F9FA2C2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8F1576-9819-4AE5-8F60-6A3A3901E4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A9B03-8235-4947-B1E9-22457F9BCA39}"/>
              </a:ext>
            </a:extLst>
          </p:cNvPr>
          <p:cNvSpPr>
            <a:spLocks noGrp="1"/>
          </p:cNvSpPr>
          <p:nvPr>
            <p:ph type="dt" sz="half" idx="10"/>
          </p:nvPr>
        </p:nvSpPr>
        <p:spPr/>
        <p:txBody>
          <a:bodyPr/>
          <a:lstStyle/>
          <a:p>
            <a:fld id="{6FC24056-FCF2-42B5-B363-49EAD26F8DCA}" type="datetimeFigureOut">
              <a:rPr lang="en-US" smtClean="0"/>
              <a:t>11/23/2023</a:t>
            </a:fld>
            <a:endParaRPr lang="en-US"/>
          </a:p>
        </p:txBody>
      </p:sp>
      <p:sp>
        <p:nvSpPr>
          <p:cNvPr id="6" name="Footer Placeholder 5">
            <a:extLst>
              <a:ext uri="{FF2B5EF4-FFF2-40B4-BE49-F238E27FC236}">
                <a16:creationId xmlns:a16="http://schemas.microsoft.com/office/drawing/2014/main" id="{CE303FB9-4F6E-42F4-9E0B-6A259DC6A9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5571CE-F3BA-4B47-8232-C128D36D75B3}"/>
              </a:ext>
            </a:extLst>
          </p:cNvPr>
          <p:cNvSpPr>
            <a:spLocks noGrp="1"/>
          </p:cNvSpPr>
          <p:nvPr>
            <p:ph type="sldNum" sz="quarter" idx="12"/>
          </p:nvPr>
        </p:nvSpPr>
        <p:spPr/>
        <p:txBody>
          <a:bodyPr/>
          <a:lstStyle/>
          <a:p>
            <a:fld id="{8104C915-17D6-486A-86EC-048CBE10C825}" type="slidenum">
              <a:rPr lang="en-US" smtClean="0"/>
              <a:t>‹#›</a:t>
            </a:fld>
            <a:endParaRPr lang="en-US"/>
          </a:p>
        </p:txBody>
      </p:sp>
    </p:spTree>
    <p:extLst>
      <p:ext uri="{BB962C8B-B14F-4D97-AF65-F5344CB8AC3E}">
        <p14:creationId xmlns:p14="http://schemas.microsoft.com/office/powerpoint/2010/main" val="2944323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73116-EE46-49BA-AF9B-CA43FFA142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DCCFC0-B77B-44C8-A097-50FD5B1E6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6219E-49F0-4E39-A5A1-E39D165F6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24056-FCF2-42B5-B363-49EAD26F8DCA}" type="datetimeFigureOut">
              <a:rPr lang="en-US" smtClean="0"/>
              <a:t>11/23/2023</a:t>
            </a:fld>
            <a:endParaRPr lang="en-US"/>
          </a:p>
        </p:txBody>
      </p:sp>
      <p:sp>
        <p:nvSpPr>
          <p:cNvPr id="5" name="Footer Placeholder 4">
            <a:extLst>
              <a:ext uri="{FF2B5EF4-FFF2-40B4-BE49-F238E27FC236}">
                <a16:creationId xmlns:a16="http://schemas.microsoft.com/office/drawing/2014/main" id="{3E64ACBE-0631-4B94-AC44-AFCA522D69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3D36C1-B418-4475-AD06-D82B869871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4C915-17D6-486A-86EC-048CBE10C825}" type="slidenum">
              <a:rPr lang="en-US" smtClean="0"/>
              <a:t>‹#›</a:t>
            </a:fld>
            <a:endParaRPr lang="en-US"/>
          </a:p>
        </p:txBody>
      </p:sp>
    </p:spTree>
    <p:extLst>
      <p:ext uri="{BB962C8B-B14F-4D97-AF65-F5344CB8AC3E}">
        <p14:creationId xmlns:p14="http://schemas.microsoft.com/office/powerpoint/2010/main" val="1856025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www.thinkwithgoogle.com/intl/ru-ru/" TargetMode="External"/><Relationship Id="rId3" Type="http://schemas.openxmlformats.org/officeDocument/2006/relationships/hyperlink" Target="https://metrika.yandex.ru/list?" TargetMode="External"/><Relationship Id="rId7" Type="http://schemas.openxmlformats.org/officeDocument/2006/relationships/hyperlink" Target="https://yandex.ru/company/researches/" TargetMode="External"/><Relationship Id="rId2" Type="http://schemas.openxmlformats.org/officeDocument/2006/relationships/hyperlink" Target="https://analytics.google.com/analytics/web/provision/#/provision" TargetMode="External"/><Relationship Id="rId1" Type="http://schemas.openxmlformats.org/officeDocument/2006/relationships/slideLayout" Target="../slideLayouts/slideLayout7.xml"/><Relationship Id="rId6" Type="http://schemas.openxmlformats.org/officeDocument/2006/relationships/hyperlink" Target="https://wearesocial.com/us/" TargetMode="External"/><Relationship Id="rId5" Type="http://schemas.openxmlformats.org/officeDocument/2006/relationships/hyperlink" Target="https://www.statista.com/" TargetMode="External"/><Relationship Id="rId4" Type="http://schemas.openxmlformats.org/officeDocument/2006/relationships/hyperlink" Target="https://roistat.com/ru/"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zigZag">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7141D334-8434-4AF3-8014-473FA6D366EC}"/>
              </a:ext>
            </a:extLst>
          </p:cNvPr>
          <p:cNvSpPr/>
          <p:nvPr/>
        </p:nvSpPr>
        <p:spPr>
          <a:xfrm rot="16200000" flipH="1">
            <a:off x="5338916" y="-1"/>
            <a:ext cx="6853083" cy="6853083"/>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5F109F2C-FA85-4317-916E-0B4E5F44B020}"/>
              </a:ext>
            </a:extLst>
          </p:cNvPr>
          <p:cNvCxnSpPr>
            <a:cxnSpLocks/>
          </p:cNvCxnSpPr>
          <p:nvPr/>
        </p:nvCxnSpPr>
        <p:spPr>
          <a:xfrm>
            <a:off x="0" y="2844800"/>
            <a:ext cx="12191999"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Right Triangle 5">
            <a:extLst>
              <a:ext uri="{FF2B5EF4-FFF2-40B4-BE49-F238E27FC236}">
                <a16:creationId xmlns:a16="http://schemas.microsoft.com/office/drawing/2014/main" id="{4FAA3927-C37E-494D-8BDF-527955E5174E}"/>
              </a:ext>
            </a:extLst>
          </p:cNvPr>
          <p:cNvSpPr/>
          <p:nvPr/>
        </p:nvSpPr>
        <p:spPr>
          <a:xfrm rot="5400000" flipH="1">
            <a:off x="0" y="5372100"/>
            <a:ext cx="1485900" cy="1485900"/>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8B34CAC-2B52-47E8-9B57-E3B791389FE1}"/>
              </a:ext>
            </a:extLst>
          </p:cNvPr>
          <p:cNvSpPr/>
          <p:nvPr/>
        </p:nvSpPr>
        <p:spPr>
          <a:xfrm>
            <a:off x="6423378" y="5361652"/>
            <a:ext cx="5768622" cy="62865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5E1F35E-9892-4FEF-BD72-1351948704E9}"/>
              </a:ext>
            </a:extLst>
          </p:cNvPr>
          <p:cNvSpPr txBox="1"/>
          <p:nvPr/>
        </p:nvSpPr>
        <p:spPr>
          <a:xfrm>
            <a:off x="663928" y="1182023"/>
            <a:ext cx="6083300" cy="3416320"/>
          </a:xfrm>
          <a:prstGeom prst="rect">
            <a:avLst/>
          </a:prstGeom>
          <a:noFill/>
        </p:spPr>
        <p:txBody>
          <a:bodyPr wrap="square" rtlCol="0" anchor="ctr">
            <a:spAutoFit/>
          </a:bodyPr>
          <a:lstStyle/>
          <a:p>
            <a:r>
              <a:rPr lang="ru-RU" sz="5400" b="1" dirty="0">
                <a:latin typeface="+mj-lt"/>
              </a:rPr>
              <a:t>ПОСТРОЕНИЕ СТРАТЕГИИ В </a:t>
            </a:r>
            <a:r>
              <a:rPr lang="en-US" sz="5400" b="1" dirty="0">
                <a:latin typeface="+mj-lt"/>
              </a:rPr>
              <a:t>DIGITAL </a:t>
            </a:r>
            <a:r>
              <a:rPr lang="ru-RU" sz="5400" b="1" dirty="0">
                <a:latin typeface="+mj-lt"/>
              </a:rPr>
              <a:t>МАРКЕТИНГ</a:t>
            </a:r>
            <a:endParaRPr lang="en-US" sz="5400" dirty="0">
              <a:latin typeface="+mj-lt"/>
            </a:endParaRPr>
          </a:p>
        </p:txBody>
      </p:sp>
      <p:sp>
        <p:nvSpPr>
          <p:cNvPr id="14" name="TextBox 13">
            <a:extLst>
              <a:ext uri="{FF2B5EF4-FFF2-40B4-BE49-F238E27FC236}">
                <a16:creationId xmlns:a16="http://schemas.microsoft.com/office/drawing/2014/main" id="{EF7CFD82-E86B-4261-9469-377E92B8D299}"/>
              </a:ext>
            </a:extLst>
          </p:cNvPr>
          <p:cNvSpPr txBox="1"/>
          <p:nvPr/>
        </p:nvSpPr>
        <p:spPr>
          <a:xfrm>
            <a:off x="6747228" y="5610547"/>
            <a:ext cx="6083300" cy="246221"/>
          </a:xfrm>
          <a:prstGeom prst="rect">
            <a:avLst/>
          </a:prstGeom>
          <a:noFill/>
        </p:spPr>
        <p:txBody>
          <a:bodyPr wrap="square" lIns="0" tIns="0" rIns="0" bIns="0" rtlCol="0">
            <a:spAutoFit/>
          </a:bodyPr>
          <a:lstStyle/>
          <a:p>
            <a:r>
              <a:rPr lang="ru-RU" sz="1600" b="1" dirty="0"/>
              <a:t>ЛЕКТОР: ЖАМАЛИЕВА ЕКАТЕРИНА</a:t>
            </a:r>
            <a:endParaRPr lang="en-US" sz="1600" b="1" dirty="0"/>
          </a:p>
        </p:txBody>
      </p:sp>
    </p:spTree>
    <p:extLst>
      <p:ext uri="{BB962C8B-B14F-4D97-AF65-F5344CB8AC3E}">
        <p14:creationId xmlns:p14="http://schemas.microsoft.com/office/powerpoint/2010/main" val="4177333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EABE3F9-0AE2-4AF7-BB80-3BAEB1E2F6E5}"/>
              </a:ext>
            </a:extLst>
          </p:cNvPr>
          <p:cNvSpPr>
            <a:spLocks noChangeArrowheads="1"/>
          </p:cNvSpPr>
          <p:nvPr/>
        </p:nvSpPr>
        <p:spPr bwMode="auto">
          <a:xfrm>
            <a:off x="1002403" y="2623930"/>
            <a:ext cx="7068171" cy="11079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ru-RU" dirty="0"/>
              <a:t>Важно определить конкретные шаги, как улучшить сервис, убрать барьеры, повысить качество продукта и так далее. Под каждый этап, описанный в </a:t>
            </a:r>
            <a:r>
              <a:rPr lang="ru-RU" dirty="0" err="1"/>
              <a:t>Customer</a:t>
            </a:r>
            <a:r>
              <a:rPr lang="ru-RU" dirty="0"/>
              <a:t> </a:t>
            </a:r>
            <a:r>
              <a:rPr lang="ru-RU" dirty="0" err="1"/>
              <a:t>Journey</a:t>
            </a:r>
            <a:r>
              <a:rPr lang="ru-RU" dirty="0"/>
              <a:t> </a:t>
            </a:r>
            <a:r>
              <a:rPr lang="ru-RU" dirty="0" err="1"/>
              <a:t>Map</a:t>
            </a:r>
            <a:r>
              <a:rPr lang="ru-RU" dirty="0"/>
              <a:t>, необходимо назначить ответственного сотрудника, сроки и КPI.</a:t>
            </a:r>
            <a:endParaRPr kumimoji="0" lang="ru-RU" altLang="ru-RU" b="0" i="0" u="none" strike="noStrike" cap="none" normalizeH="0" baseline="0" dirty="0">
              <a:ln>
                <a:noFill/>
              </a:ln>
              <a:solidFill>
                <a:schemeClr val="tx1"/>
              </a:solidFill>
              <a:effectLst/>
              <a:latin typeface="+mj-lt"/>
            </a:endParaRPr>
          </a:p>
        </p:txBody>
      </p:sp>
      <p:sp>
        <p:nvSpPr>
          <p:cNvPr id="3" name="TextBox 2">
            <a:extLst>
              <a:ext uri="{FF2B5EF4-FFF2-40B4-BE49-F238E27FC236}">
                <a16:creationId xmlns:a16="http://schemas.microsoft.com/office/drawing/2014/main" id="{25E80E8B-3980-44DC-A461-99D09D56CDAF}"/>
              </a:ext>
            </a:extLst>
          </p:cNvPr>
          <p:cNvSpPr txBox="1"/>
          <p:nvPr/>
        </p:nvSpPr>
        <p:spPr>
          <a:xfrm>
            <a:off x="1002403" y="628507"/>
            <a:ext cx="7916310" cy="830997"/>
          </a:xfrm>
          <a:prstGeom prst="rect">
            <a:avLst/>
          </a:prstGeom>
          <a:noFill/>
        </p:spPr>
        <p:txBody>
          <a:bodyPr wrap="square" rtlCol="0">
            <a:spAutoFit/>
          </a:bodyPr>
          <a:lstStyle/>
          <a:p>
            <a:r>
              <a:rPr lang="ru-RU" sz="2400" b="1" dirty="0">
                <a:latin typeface="+mj-lt"/>
              </a:rPr>
              <a:t>5. Определить необходимые этапы для реализации, сроки и ответственных</a:t>
            </a:r>
            <a:endParaRPr lang="ru-RU" sz="2400" dirty="0">
              <a:latin typeface="+mj-lt"/>
            </a:endParaRPr>
          </a:p>
        </p:txBody>
      </p:sp>
      <p:sp>
        <p:nvSpPr>
          <p:cNvPr id="4" name="Right Triangle 5">
            <a:extLst>
              <a:ext uri="{FF2B5EF4-FFF2-40B4-BE49-F238E27FC236}">
                <a16:creationId xmlns:a16="http://schemas.microsoft.com/office/drawing/2014/main" id="{1968E7CC-350A-4E7E-A3AD-C7C57F2B0EC7}"/>
              </a:ext>
            </a:extLst>
          </p:cNvPr>
          <p:cNvSpPr/>
          <p:nvPr/>
        </p:nvSpPr>
        <p:spPr>
          <a:xfrm rot="5400000" flipH="1">
            <a:off x="-669" y="3315614"/>
            <a:ext cx="3451145" cy="3838885"/>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3">
            <a:extLst>
              <a:ext uri="{FF2B5EF4-FFF2-40B4-BE49-F238E27FC236}">
                <a16:creationId xmlns:a16="http://schemas.microsoft.com/office/drawing/2014/main" id="{B7068813-FE12-46F6-A0C1-43D71C48F36B}"/>
              </a:ext>
            </a:extLst>
          </p:cNvPr>
          <p:cNvSpPr/>
          <p:nvPr/>
        </p:nvSpPr>
        <p:spPr>
          <a:xfrm rot="16200000" flipH="1">
            <a:off x="9232537" y="469537"/>
            <a:ext cx="3424083" cy="249484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4287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680B30-DCE7-42CA-B5AD-ABE6F522EE6F}"/>
              </a:ext>
            </a:extLst>
          </p:cNvPr>
          <p:cNvSpPr txBox="1"/>
          <p:nvPr/>
        </p:nvSpPr>
        <p:spPr>
          <a:xfrm>
            <a:off x="2252872" y="1515069"/>
            <a:ext cx="8295858" cy="3170099"/>
          </a:xfrm>
          <a:prstGeom prst="rect">
            <a:avLst/>
          </a:prstGeom>
          <a:noFill/>
        </p:spPr>
        <p:txBody>
          <a:bodyPr wrap="square" rtlCol="0" anchor="ctr">
            <a:spAutoFit/>
          </a:bodyPr>
          <a:lstStyle/>
          <a:p>
            <a:pPr algn="r"/>
            <a:endParaRPr lang="ru-RU" sz="4000" b="1" dirty="0">
              <a:latin typeface="+mj-lt"/>
            </a:endParaRPr>
          </a:p>
          <a:p>
            <a:pPr algn="r"/>
            <a:r>
              <a:rPr lang="ru-RU" sz="4000" b="1" dirty="0">
                <a:latin typeface="+mj-lt"/>
              </a:rPr>
              <a:t>ПУТЬ</a:t>
            </a:r>
            <a:r>
              <a:rPr lang="en-US" sz="4000" b="1" dirty="0">
                <a:latin typeface="+mj-lt"/>
              </a:rPr>
              <a:t> </a:t>
            </a:r>
            <a:r>
              <a:rPr lang="ru-RU" sz="4000" b="1" dirty="0">
                <a:latin typeface="+mj-lt"/>
              </a:rPr>
              <a:t>КЛИЕНТА</a:t>
            </a:r>
          </a:p>
          <a:p>
            <a:pPr algn="r"/>
            <a:r>
              <a:rPr lang="ru-RU" sz="4000" b="1" dirty="0">
                <a:latin typeface="+mj-lt"/>
              </a:rPr>
              <a:t>ДОПОЛНЕНИЕ ДЛЯ ВЫПОЛНЕНИЯ ЗАДАНИЯ</a:t>
            </a:r>
            <a:endParaRPr lang="en-US" sz="4000" b="1" dirty="0">
              <a:latin typeface="+mj-lt"/>
            </a:endParaRPr>
          </a:p>
          <a:p>
            <a:pPr algn="r"/>
            <a:endParaRPr lang="en-US" sz="4000" b="1" dirty="0">
              <a:latin typeface="+mj-lt"/>
            </a:endParaRPr>
          </a:p>
        </p:txBody>
      </p:sp>
      <p:sp>
        <p:nvSpPr>
          <p:cNvPr id="3" name="Right Triangle 3">
            <a:extLst>
              <a:ext uri="{FF2B5EF4-FFF2-40B4-BE49-F238E27FC236}">
                <a16:creationId xmlns:a16="http://schemas.microsoft.com/office/drawing/2014/main" id="{FC4AFEF2-3D0B-4F0F-B6A4-A19C45959E3F}"/>
              </a:ext>
            </a:extLst>
          </p:cNvPr>
          <p:cNvSpPr/>
          <p:nvPr/>
        </p:nvSpPr>
        <p:spPr>
          <a:xfrm rot="5400000" flipH="1">
            <a:off x="0" y="2438399"/>
            <a:ext cx="6853083" cy="6853083"/>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724CB25-023E-4AA6-9B0B-3A144CB9628B}"/>
              </a:ext>
            </a:extLst>
          </p:cNvPr>
          <p:cNvSpPr txBox="1"/>
          <p:nvPr/>
        </p:nvSpPr>
        <p:spPr>
          <a:xfrm>
            <a:off x="-899773" y="1583431"/>
            <a:ext cx="7180042" cy="523220"/>
          </a:xfrm>
          <a:prstGeom prst="rect">
            <a:avLst/>
          </a:prstGeom>
          <a:noFill/>
        </p:spPr>
        <p:txBody>
          <a:bodyPr wrap="square" rtlCol="0" anchor="ctr">
            <a:spAutoFit/>
          </a:bodyPr>
          <a:lstStyle/>
          <a:p>
            <a:pPr algn="ctr"/>
            <a:r>
              <a:rPr lang="ru-RU" sz="2800" b="1" dirty="0"/>
              <a:t>3 ЛЕКЦИЯ</a:t>
            </a:r>
            <a:endParaRPr lang="en-US" sz="2800" b="1" dirty="0"/>
          </a:p>
        </p:txBody>
      </p:sp>
      <p:sp>
        <p:nvSpPr>
          <p:cNvPr id="6" name="TextBox 5">
            <a:extLst>
              <a:ext uri="{FF2B5EF4-FFF2-40B4-BE49-F238E27FC236}">
                <a16:creationId xmlns:a16="http://schemas.microsoft.com/office/drawing/2014/main" id="{CEA684D0-FC14-46A8-BA2E-E0941FFFB42F}"/>
              </a:ext>
            </a:extLst>
          </p:cNvPr>
          <p:cNvSpPr txBox="1"/>
          <p:nvPr/>
        </p:nvSpPr>
        <p:spPr>
          <a:xfrm>
            <a:off x="-620890" y="328355"/>
            <a:ext cx="2408547" cy="923330"/>
          </a:xfrm>
          <a:prstGeom prst="rect">
            <a:avLst/>
          </a:prstGeom>
          <a:noFill/>
        </p:spPr>
        <p:txBody>
          <a:bodyPr wrap="square" rtlCol="0" anchor="ctr">
            <a:spAutoFit/>
          </a:bodyPr>
          <a:lstStyle/>
          <a:p>
            <a:pPr algn="ctr"/>
            <a:r>
              <a:rPr lang="en-US" sz="5400" b="1" dirty="0">
                <a:latin typeface="+mj-lt"/>
              </a:rPr>
              <a:t> </a:t>
            </a:r>
            <a:endParaRPr lang="en-US" sz="5400" dirty="0">
              <a:latin typeface="+mj-lt"/>
            </a:endParaRPr>
          </a:p>
        </p:txBody>
      </p:sp>
    </p:spTree>
    <p:extLst>
      <p:ext uri="{BB962C8B-B14F-4D97-AF65-F5344CB8AC3E}">
        <p14:creationId xmlns:p14="http://schemas.microsoft.com/office/powerpoint/2010/main" val="3267864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7">
            <a:extLst>
              <a:ext uri="{FF2B5EF4-FFF2-40B4-BE49-F238E27FC236}">
                <a16:creationId xmlns:a16="http://schemas.microsoft.com/office/drawing/2014/main" id="{5CD0F2CC-DD25-43B3-A54B-073A1468DF71}"/>
              </a:ext>
            </a:extLst>
          </p:cNvPr>
          <p:cNvGrpSpPr/>
          <p:nvPr/>
        </p:nvGrpSpPr>
        <p:grpSpPr>
          <a:xfrm rot="5400000">
            <a:off x="-1779280" y="-315344"/>
            <a:ext cx="4677405" cy="1797939"/>
            <a:chOff x="7070890" y="1220291"/>
            <a:chExt cx="4677405" cy="1797939"/>
          </a:xfrm>
        </p:grpSpPr>
        <p:sp>
          <p:nvSpPr>
            <p:cNvPr id="3" name="Rectangle 16">
              <a:extLst>
                <a:ext uri="{FF2B5EF4-FFF2-40B4-BE49-F238E27FC236}">
                  <a16:creationId xmlns:a16="http://schemas.microsoft.com/office/drawing/2014/main" id="{6F30E6C2-EAED-4450-B46A-D5C1102E0EEC}"/>
                </a:ext>
              </a:extLst>
            </p:cNvPr>
            <p:cNvSpPr/>
            <p:nvPr/>
          </p:nvSpPr>
          <p:spPr>
            <a:xfrm>
              <a:off x="7823995" y="1376310"/>
              <a:ext cx="3924300" cy="148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Hexagon 13">
              <a:extLst>
                <a:ext uri="{FF2B5EF4-FFF2-40B4-BE49-F238E27FC236}">
                  <a16:creationId xmlns:a16="http://schemas.microsoft.com/office/drawing/2014/main" id="{B4C354F8-8DB0-490A-AD32-596E52EE77D5}"/>
                </a:ext>
              </a:extLst>
            </p:cNvPr>
            <p:cNvSpPr/>
            <p:nvPr/>
          </p:nvSpPr>
          <p:spPr>
            <a:xfrm rot="5400000">
              <a:off x="6946894" y="1344287"/>
              <a:ext cx="1797939" cy="1549947"/>
            </a:xfrm>
            <a:prstGeom prst="hexag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AA89DB6-5C2E-4B27-8D4F-85455AC31D96}"/>
                </a:ext>
              </a:extLst>
            </p:cNvPr>
            <p:cNvSpPr txBox="1"/>
            <p:nvPr/>
          </p:nvSpPr>
          <p:spPr>
            <a:xfrm>
              <a:off x="7155300" y="1996149"/>
              <a:ext cx="1381125" cy="246221"/>
            </a:xfrm>
            <a:prstGeom prst="rect">
              <a:avLst/>
            </a:prstGeom>
            <a:noFill/>
          </p:spPr>
          <p:txBody>
            <a:bodyPr wrap="square" lIns="0" tIns="0" rIns="0" bIns="0" rtlCol="0" anchor="ctr">
              <a:spAutoFit/>
            </a:bodyPr>
            <a:lstStyle/>
            <a:p>
              <a:pPr algn="ctr"/>
              <a:endParaRPr lang="en-US" sz="1600" b="1" dirty="0">
                <a:solidFill>
                  <a:schemeClr val="tx1">
                    <a:lumMod val="75000"/>
                    <a:lumOff val="25000"/>
                  </a:schemeClr>
                </a:solidFill>
              </a:endParaRPr>
            </a:p>
          </p:txBody>
        </p:sp>
      </p:grpSp>
      <p:sp>
        <p:nvSpPr>
          <p:cNvPr id="6" name="TextBox 5">
            <a:extLst>
              <a:ext uri="{FF2B5EF4-FFF2-40B4-BE49-F238E27FC236}">
                <a16:creationId xmlns:a16="http://schemas.microsoft.com/office/drawing/2014/main" id="{F172D02C-B250-4170-BDC4-DECB190711D7}"/>
              </a:ext>
            </a:extLst>
          </p:cNvPr>
          <p:cNvSpPr txBox="1"/>
          <p:nvPr/>
        </p:nvSpPr>
        <p:spPr>
          <a:xfrm>
            <a:off x="-1842051" y="161032"/>
            <a:ext cx="7195930" cy="1077218"/>
          </a:xfrm>
          <a:prstGeom prst="rect">
            <a:avLst/>
          </a:prstGeom>
          <a:noFill/>
        </p:spPr>
        <p:txBody>
          <a:bodyPr wrap="square" rtlCol="0" anchor="ctr">
            <a:spAutoFit/>
          </a:bodyPr>
          <a:lstStyle/>
          <a:p>
            <a:pPr algn="r"/>
            <a:endParaRPr lang="ru-RU" sz="4000" b="1" dirty="0">
              <a:latin typeface="+mj-lt"/>
            </a:endParaRPr>
          </a:p>
          <a:p>
            <a:pPr algn="r"/>
            <a:r>
              <a:rPr lang="ru-RU" sz="2400" b="1" dirty="0">
                <a:latin typeface="+mj-lt"/>
              </a:rPr>
              <a:t>ПУТЬ КЛИЕНТА В </a:t>
            </a:r>
            <a:r>
              <a:rPr lang="en-US" sz="2400" b="1" dirty="0">
                <a:latin typeface="+mj-lt"/>
              </a:rPr>
              <a:t>DIGITAL</a:t>
            </a:r>
          </a:p>
        </p:txBody>
      </p:sp>
      <p:sp>
        <p:nvSpPr>
          <p:cNvPr id="7" name="Прямоугольник 6">
            <a:extLst>
              <a:ext uri="{FF2B5EF4-FFF2-40B4-BE49-F238E27FC236}">
                <a16:creationId xmlns:a16="http://schemas.microsoft.com/office/drawing/2014/main" id="{680C8D42-BDAB-48B0-B856-278776523009}"/>
              </a:ext>
            </a:extLst>
          </p:cNvPr>
          <p:cNvSpPr/>
          <p:nvPr/>
        </p:nvSpPr>
        <p:spPr>
          <a:xfrm>
            <a:off x="1458393" y="1604411"/>
            <a:ext cx="9779450" cy="5109091"/>
          </a:xfrm>
          <a:prstGeom prst="rect">
            <a:avLst/>
          </a:prstGeom>
        </p:spPr>
        <p:txBody>
          <a:bodyPr wrap="square">
            <a:spAutoFit/>
          </a:bodyPr>
          <a:lstStyle/>
          <a:p>
            <a:pPr fontAlgn="base"/>
            <a:r>
              <a:rPr lang="ru-RU" dirty="0" err="1">
                <a:latin typeface="+mj-lt"/>
              </a:rPr>
              <a:t>Customer</a:t>
            </a:r>
            <a:r>
              <a:rPr lang="ru-RU" dirty="0">
                <a:latin typeface="+mj-lt"/>
              </a:rPr>
              <a:t> </a:t>
            </a:r>
            <a:r>
              <a:rPr lang="ru-RU" dirty="0" err="1">
                <a:latin typeface="+mj-lt"/>
              </a:rPr>
              <a:t>Journey</a:t>
            </a:r>
            <a:r>
              <a:rPr lang="ru-RU" dirty="0">
                <a:latin typeface="+mj-lt"/>
              </a:rPr>
              <a:t> </a:t>
            </a:r>
            <a:r>
              <a:rPr lang="ru-RU" dirty="0" err="1">
                <a:latin typeface="+mj-lt"/>
              </a:rPr>
              <a:t>Map</a:t>
            </a:r>
            <a:r>
              <a:rPr lang="ru-RU" dirty="0">
                <a:latin typeface="+mj-lt"/>
              </a:rPr>
              <a:t> исследует такие важные элементы, как:</a:t>
            </a:r>
          </a:p>
          <a:p>
            <a:pPr fontAlgn="base"/>
            <a:endParaRPr lang="ru-RU" dirty="0">
              <a:latin typeface="+mj-lt"/>
            </a:endParaRPr>
          </a:p>
          <a:p>
            <a:pPr fontAlgn="base"/>
            <a:r>
              <a:rPr lang="ru-RU" b="1" dirty="0">
                <a:latin typeface="+mj-lt"/>
              </a:rPr>
              <a:t>Стадии взаимодействия с компанией</a:t>
            </a:r>
          </a:p>
          <a:p>
            <a:pPr fontAlgn="base"/>
            <a:r>
              <a:rPr lang="ru-RU" b="1" dirty="0">
                <a:latin typeface="+mj-lt"/>
              </a:rPr>
              <a:t>Цели и ожидания </a:t>
            </a:r>
            <a:r>
              <a:rPr lang="ru-RU" dirty="0">
                <a:latin typeface="+mj-lt"/>
              </a:rPr>
              <a:t>на каждом этапе.</a:t>
            </a:r>
          </a:p>
          <a:p>
            <a:pPr fontAlgn="base"/>
            <a:r>
              <a:rPr lang="ru-RU" b="1" dirty="0">
                <a:latin typeface="+mj-lt"/>
              </a:rPr>
              <a:t>Точки контакта </a:t>
            </a:r>
            <a:r>
              <a:rPr lang="ru-RU" dirty="0">
                <a:latin typeface="+mj-lt"/>
              </a:rPr>
              <a:t>— места, где клиенты соприкасаются с продуктом, пытаясь достичь своих целей. Эти точки соприкосновения группируются по соответствующим стадиям взаимодействия.</a:t>
            </a:r>
          </a:p>
          <a:p>
            <a:pPr fontAlgn="base"/>
            <a:r>
              <a:rPr lang="ru-RU" b="1" dirty="0">
                <a:latin typeface="+mj-lt"/>
              </a:rPr>
              <a:t>Пользовательские действия</a:t>
            </a:r>
            <a:r>
              <a:rPr lang="ru-RU" dirty="0">
                <a:latin typeface="+mj-lt"/>
              </a:rPr>
              <a:t> — всё то, что предпринимают потенциальные клиенты на каждой стадии *открывают страницу сайта с товаром, заполняют форму, жмут на кнопку «подробнее» и так далее.</a:t>
            </a:r>
          </a:p>
          <a:p>
            <a:pPr fontAlgn="base"/>
            <a:r>
              <a:rPr lang="ru-RU" b="1" dirty="0">
                <a:latin typeface="+mj-lt"/>
              </a:rPr>
              <a:t>Мысли  и вопросы</a:t>
            </a:r>
            <a:r>
              <a:rPr lang="ru-RU" dirty="0">
                <a:latin typeface="+mj-lt"/>
              </a:rPr>
              <a:t> — то, о чём думает пользователь на каждом шаге.</a:t>
            </a:r>
          </a:p>
          <a:p>
            <a:pPr fontAlgn="base"/>
            <a:r>
              <a:rPr lang="ru-RU" b="1" dirty="0">
                <a:latin typeface="+mj-lt"/>
              </a:rPr>
              <a:t>Эмоции</a:t>
            </a:r>
            <a:r>
              <a:rPr lang="ru-RU" dirty="0">
                <a:latin typeface="+mj-lt"/>
              </a:rPr>
              <a:t>. Независимо от того, является ли цель глобальной или маленькой, важно помнить, что люди хотят решить проблему. На каждом этапе клиент испытываем эмоции (удовлетворение быстрым ответом менеджера, возмущение за грубый ответ, недовольство сложной системой регистрации на сайте и т.д.</a:t>
            </a:r>
          </a:p>
          <a:p>
            <a:pPr fontAlgn="base"/>
            <a:r>
              <a:rPr lang="ru-RU" b="1" dirty="0">
                <a:latin typeface="+mj-lt"/>
              </a:rPr>
              <a:t>Барьеры</a:t>
            </a:r>
            <a:r>
              <a:rPr lang="ru-RU" dirty="0">
                <a:latin typeface="+mj-lt"/>
              </a:rPr>
              <a:t> — всё то, что мешает потенциальному клиенту конвертироваться в реального, проблемы, которые возникают на пути к заказу.</a:t>
            </a:r>
          </a:p>
          <a:p>
            <a:endParaRPr lang="ru-RU" sz="2000" dirty="0">
              <a:latin typeface="+mj-lt"/>
            </a:endParaRPr>
          </a:p>
        </p:txBody>
      </p:sp>
    </p:spTree>
    <p:extLst>
      <p:ext uri="{BB962C8B-B14F-4D97-AF65-F5344CB8AC3E}">
        <p14:creationId xmlns:p14="http://schemas.microsoft.com/office/powerpoint/2010/main" val="25759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CE120C5-5741-4962-BBBC-037802DF87FF}"/>
              </a:ext>
            </a:extLst>
          </p:cNvPr>
          <p:cNvSpPr txBox="1"/>
          <p:nvPr/>
        </p:nvSpPr>
        <p:spPr>
          <a:xfrm>
            <a:off x="626238" y="781232"/>
            <a:ext cx="10939524" cy="6370975"/>
          </a:xfrm>
          <a:prstGeom prst="rect">
            <a:avLst/>
          </a:prstGeom>
          <a:noFill/>
        </p:spPr>
        <p:txBody>
          <a:bodyPr wrap="square" rtlCol="0">
            <a:spAutoFit/>
          </a:bodyPr>
          <a:lstStyle/>
          <a:p>
            <a:pPr fontAlgn="base"/>
            <a:endParaRPr lang="ru-RU" b="1" dirty="0">
              <a:latin typeface="+mj-lt"/>
            </a:endParaRPr>
          </a:p>
          <a:p>
            <a:pPr fontAlgn="base"/>
            <a:r>
              <a:rPr lang="ru-RU" sz="2400" b="1" dirty="0">
                <a:latin typeface="+mj-lt"/>
              </a:rPr>
              <a:t>1. Собрать информацию:</a:t>
            </a:r>
            <a:endParaRPr lang="ru-RU" sz="2400" dirty="0">
              <a:latin typeface="+mj-lt"/>
            </a:endParaRPr>
          </a:p>
          <a:p>
            <a:pPr fontAlgn="base"/>
            <a:endParaRPr lang="ru-RU" sz="2400" dirty="0">
              <a:latin typeface="+mj-lt"/>
            </a:endParaRPr>
          </a:p>
          <a:p>
            <a:pPr fontAlgn="base"/>
            <a:r>
              <a:rPr lang="ru-RU" dirty="0">
                <a:latin typeface="+mj-lt"/>
              </a:rPr>
              <a:t> Для начала следует изучить ЦА и продумать персонажей.</a:t>
            </a:r>
          </a:p>
          <a:p>
            <a:pPr fontAlgn="base"/>
            <a:r>
              <a:rPr lang="ru-RU" dirty="0">
                <a:latin typeface="+mj-lt"/>
              </a:rPr>
              <a:t>Персонаж — это собирательный образ покупателя, созданный на основе данных об аудитории. Он должен обладать реальными личностными качествами и иметь чёткие цели.</a:t>
            </a:r>
          </a:p>
          <a:p>
            <a:pPr fontAlgn="base"/>
            <a:endParaRPr lang="ru-RU" dirty="0">
              <a:latin typeface="+mj-lt"/>
            </a:endParaRPr>
          </a:p>
          <a:p>
            <a:pPr fontAlgn="base"/>
            <a:r>
              <a:rPr lang="ru-RU" dirty="0">
                <a:latin typeface="+mj-lt"/>
              </a:rPr>
              <a:t>У каждого свой путь к продукту, поэтому карту лучше составлять для нескольких персонажей. Персонажи разных типов будут по-разному реагировать на цены, у них будут разные ожидания и впечатления.</a:t>
            </a:r>
          </a:p>
          <a:p>
            <a:pPr fontAlgn="base"/>
            <a:endParaRPr lang="ru-RU" dirty="0">
              <a:latin typeface="+mj-lt"/>
            </a:endParaRPr>
          </a:p>
          <a:p>
            <a:pPr fontAlgn="base"/>
            <a:r>
              <a:rPr lang="ru-RU" dirty="0">
                <a:latin typeface="+mj-lt"/>
              </a:rPr>
              <a:t>Для подробного описания пути необходима информация о действиях покупателя, его проблемах, сомнениях и поисках вариантов, триггерах и отвлекающих факторах. Определите, как человек будет узнавать о бренде, с какими конкурентами сравнивать цены, почему расстраивается или в какой момент остаётся полностью довольным.</a:t>
            </a:r>
          </a:p>
          <a:p>
            <a:pPr fontAlgn="base"/>
            <a:endParaRPr lang="ru-RU" dirty="0">
              <a:latin typeface="+mj-lt"/>
            </a:endParaRPr>
          </a:p>
          <a:p>
            <a:pPr fontAlgn="base"/>
            <a:r>
              <a:rPr lang="ru-RU" dirty="0">
                <a:latin typeface="+mj-lt"/>
              </a:rPr>
              <a:t>Взаимодействие с потенциальным клиентом нужно начинать до того, как он зайдет на сайт компании. До этого он, скорее всего, посетит аккаунты в социальных сетях, посмотрит рекламу, почитает отзывы и пообщается с другими покупателями на форумах, в соцмедиа или в </a:t>
            </a:r>
            <a:r>
              <a:rPr lang="ru-RU" dirty="0" err="1">
                <a:latin typeface="+mj-lt"/>
              </a:rPr>
              <a:t>офлайне</a:t>
            </a:r>
            <a:r>
              <a:rPr lang="ru-RU" dirty="0">
                <a:latin typeface="+mj-lt"/>
              </a:rPr>
              <a:t>. На каждом этапе он будет преследовать разные цели, будут возникать барьеры и ожидания, поэтому нужно их понимать.</a:t>
            </a:r>
          </a:p>
          <a:p>
            <a:pPr fontAlgn="base"/>
            <a:endParaRPr lang="ru-RU" dirty="0">
              <a:latin typeface="+mj-lt"/>
            </a:endParaRPr>
          </a:p>
        </p:txBody>
      </p:sp>
      <p:sp>
        <p:nvSpPr>
          <p:cNvPr id="3" name="Right Triangle 3">
            <a:extLst>
              <a:ext uri="{FF2B5EF4-FFF2-40B4-BE49-F238E27FC236}">
                <a16:creationId xmlns:a16="http://schemas.microsoft.com/office/drawing/2014/main" id="{735038F2-1229-4CB3-AF55-B026671527F3}"/>
              </a:ext>
            </a:extLst>
          </p:cNvPr>
          <p:cNvSpPr/>
          <p:nvPr/>
        </p:nvSpPr>
        <p:spPr>
          <a:xfrm rot="16200000" flipH="1">
            <a:off x="9232539" y="215227"/>
            <a:ext cx="3424083" cy="249484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26">
            <a:extLst>
              <a:ext uri="{FF2B5EF4-FFF2-40B4-BE49-F238E27FC236}">
                <a16:creationId xmlns:a16="http://schemas.microsoft.com/office/drawing/2014/main" id="{49FD5B58-4F52-4AA6-B02C-96A72D2797D8}"/>
              </a:ext>
            </a:extLst>
          </p:cNvPr>
          <p:cNvGrpSpPr/>
          <p:nvPr/>
        </p:nvGrpSpPr>
        <p:grpSpPr>
          <a:xfrm rot="10800000">
            <a:off x="-2205993" y="-619142"/>
            <a:ext cx="6141887" cy="1797939"/>
            <a:chOff x="1120610" y="3271327"/>
            <a:chExt cx="4699275" cy="1797939"/>
          </a:xfrm>
        </p:grpSpPr>
        <p:sp>
          <p:nvSpPr>
            <p:cNvPr id="5" name="Rectangle 24">
              <a:extLst>
                <a:ext uri="{FF2B5EF4-FFF2-40B4-BE49-F238E27FC236}">
                  <a16:creationId xmlns:a16="http://schemas.microsoft.com/office/drawing/2014/main" id="{C555BB08-F6FB-4277-91EC-5F368545744F}"/>
                </a:ext>
              </a:extLst>
            </p:cNvPr>
            <p:cNvSpPr/>
            <p:nvPr/>
          </p:nvSpPr>
          <p:spPr>
            <a:xfrm>
              <a:off x="1120610" y="3427346"/>
              <a:ext cx="3924300" cy="148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Hexagon 8">
              <a:extLst>
                <a:ext uri="{FF2B5EF4-FFF2-40B4-BE49-F238E27FC236}">
                  <a16:creationId xmlns:a16="http://schemas.microsoft.com/office/drawing/2014/main" id="{CA46F7F3-1AF7-4356-854D-F40F1A50F9A1}"/>
                </a:ext>
              </a:extLst>
            </p:cNvPr>
            <p:cNvSpPr/>
            <p:nvPr/>
          </p:nvSpPr>
          <p:spPr>
            <a:xfrm rot="5400000">
              <a:off x="4145942" y="3395323"/>
              <a:ext cx="1797939" cy="1549947"/>
            </a:xfrm>
            <a:prstGeom prst="hexag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87D7719-8F6C-4197-AC94-9803E6E27755}"/>
                </a:ext>
              </a:extLst>
            </p:cNvPr>
            <p:cNvSpPr txBox="1"/>
            <p:nvPr/>
          </p:nvSpPr>
          <p:spPr>
            <a:xfrm>
              <a:off x="4354348" y="4047185"/>
              <a:ext cx="1381125" cy="246221"/>
            </a:xfrm>
            <a:prstGeom prst="rect">
              <a:avLst/>
            </a:prstGeom>
            <a:noFill/>
          </p:spPr>
          <p:txBody>
            <a:bodyPr wrap="square" lIns="0" tIns="0" rIns="0" bIns="0" rtlCol="0" anchor="ctr">
              <a:spAutoFit/>
            </a:bodyPr>
            <a:lstStyle/>
            <a:p>
              <a:pPr algn="ctr"/>
              <a:endParaRPr lang="en-US" sz="1600" b="1" dirty="0">
                <a:solidFill>
                  <a:schemeClr val="tx1">
                    <a:lumMod val="75000"/>
                    <a:lumOff val="25000"/>
                  </a:schemeClr>
                </a:solidFill>
              </a:endParaRPr>
            </a:p>
          </p:txBody>
        </p:sp>
      </p:grpSp>
    </p:spTree>
    <p:extLst>
      <p:ext uri="{BB962C8B-B14F-4D97-AF65-F5344CB8AC3E}">
        <p14:creationId xmlns:p14="http://schemas.microsoft.com/office/powerpoint/2010/main" val="226180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02342901-A212-48AE-B5E7-0CAD121DD345}"/>
              </a:ext>
            </a:extLst>
          </p:cNvPr>
          <p:cNvSpPr>
            <a:spLocks noChangeArrowheads="1"/>
          </p:cNvSpPr>
          <p:nvPr/>
        </p:nvSpPr>
        <p:spPr bwMode="auto">
          <a:xfrm>
            <a:off x="574638" y="809264"/>
            <a:ext cx="10621472"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endParaRPr kumimoji="0" lang="ru-RU" altLang="ru-RU" sz="2400" b="0" u="none" strike="noStrike" cap="none" normalizeH="0" baseline="0" dirty="0">
              <a:ln>
                <a:noFill/>
              </a:ln>
              <a:solidFill>
                <a:srgbClr val="000000"/>
              </a:solidFill>
              <a:effectLst/>
              <a:latin typeface="+mj-lt"/>
            </a:endParaRPr>
          </a:p>
          <a:p>
            <a:r>
              <a:rPr lang="ru-RU" dirty="0">
                <a:latin typeface="+mj-lt"/>
              </a:rPr>
              <a:t>Собирайте информацию из разных источников:</a:t>
            </a:r>
          </a:p>
          <a:p>
            <a:endParaRPr lang="ru-RU" dirty="0">
              <a:latin typeface="+mj-lt"/>
            </a:endParaRPr>
          </a:p>
          <a:p>
            <a:r>
              <a:rPr lang="ru-RU" b="1" dirty="0">
                <a:latin typeface="+mj-lt"/>
              </a:rPr>
              <a:t>Исследование</a:t>
            </a:r>
            <a:r>
              <a:rPr lang="ru-RU" dirty="0">
                <a:latin typeface="+mj-lt"/>
              </a:rPr>
              <a:t>. Это может быть веб-аналитика в </a:t>
            </a:r>
            <a:r>
              <a:rPr lang="ru-RU" u="sng" dirty="0" err="1">
                <a:latin typeface="+mj-lt"/>
                <a:hlinkClick r:id="rId2"/>
              </a:rPr>
              <a:t>Google</a:t>
            </a:r>
            <a:r>
              <a:rPr lang="ru-RU" u="sng" dirty="0">
                <a:latin typeface="+mj-lt"/>
                <a:hlinkClick r:id="rId2"/>
              </a:rPr>
              <a:t> Аналитике</a:t>
            </a:r>
            <a:r>
              <a:rPr lang="ru-RU" dirty="0">
                <a:latin typeface="+mj-lt"/>
              </a:rPr>
              <a:t>, </a:t>
            </a:r>
            <a:r>
              <a:rPr lang="ru-RU" u="sng" dirty="0">
                <a:latin typeface="+mj-lt"/>
                <a:hlinkClick r:id="rId3"/>
              </a:rPr>
              <a:t>Яндекс Метрике</a:t>
            </a:r>
            <a:r>
              <a:rPr lang="ru-RU" dirty="0">
                <a:latin typeface="+mj-lt"/>
              </a:rPr>
              <a:t>, </a:t>
            </a:r>
            <a:r>
              <a:rPr lang="ru-RU" u="sng" dirty="0" err="1">
                <a:latin typeface="+mj-lt"/>
                <a:hlinkClick r:id="rId4"/>
              </a:rPr>
              <a:t>Roistat</a:t>
            </a:r>
            <a:r>
              <a:rPr lang="ru-RU" dirty="0">
                <a:latin typeface="+mj-lt"/>
              </a:rPr>
              <a:t> и так далее, анкетирование или полноценный социальный опрос. Можно провести интервью, добавить форму на сайт или пообщаться с подписчиками в социальных сетях.</a:t>
            </a:r>
          </a:p>
          <a:p>
            <a:endParaRPr lang="ru-RU" dirty="0">
              <a:latin typeface="+mj-lt"/>
            </a:endParaRPr>
          </a:p>
          <a:p>
            <a:r>
              <a:rPr lang="ru-RU" b="1" dirty="0">
                <a:latin typeface="+mj-lt"/>
              </a:rPr>
              <a:t>Накопленные знания</a:t>
            </a:r>
            <a:r>
              <a:rPr lang="ru-RU" dirty="0">
                <a:latin typeface="+mj-lt"/>
              </a:rPr>
              <a:t>. Менеджеры по продажам и служба поддержки часто общаются с клиентами. Они знают об их проблемах и понимают их образ мысли. Попросите их поделиться инсайтами или заполните карту вместе.</a:t>
            </a:r>
          </a:p>
          <a:p>
            <a:endParaRPr lang="ru-RU" dirty="0">
              <a:latin typeface="+mj-lt"/>
            </a:endParaRPr>
          </a:p>
          <a:p>
            <a:r>
              <a:rPr lang="ru-RU" b="1" dirty="0">
                <a:latin typeface="+mj-lt"/>
              </a:rPr>
              <a:t>Статистика</a:t>
            </a:r>
            <a:r>
              <a:rPr lang="ru-RU" dirty="0">
                <a:latin typeface="+mj-lt"/>
              </a:rPr>
              <a:t>. Большой массив данных о вашей целевой аудитории, скорее всего, содержится в открытых источниках. Обратитесь к исследованиям </a:t>
            </a:r>
            <a:r>
              <a:rPr lang="ru-RU" u="sng" dirty="0" err="1">
                <a:latin typeface="+mj-lt"/>
                <a:hlinkClick r:id="rId5"/>
              </a:rPr>
              <a:t>Statista</a:t>
            </a:r>
            <a:r>
              <a:rPr lang="ru-RU" dirty="0">
                <a:latin typeface="+mj-lt"/>
              </a:rPr>
              <a:t>, </a:t>
            </a:r>
            <a:r>
              <a:rPr lang="ru-RU" u="sng" dirty="0" err="1">
                <a:latin typeface="+mj-lt"/>
                <a:hlinkClick r:id="rId6"/>
              </a:rPr>
              <a:t>We</a:t>
            </a:r>
            <a:r>
              <a:rPr lang="ru-RU" u="sng" dirty="0">
                <a:latin typeface="+mj-lt"/>
                <a:hlinkClick r:id="rId6"/>
              </a:rPr>
              <a:t> </a:t>
            </a:r>
            <a:r>
              <a:rPr lang="ru-RU" u="sng" dirty="0" err="1">
                <a:latin typeface="+mj-lt"/>
                <a:hlinkClick r:id="rId6"/>
              </a:rPr>
              <a:t>Are</a:t>
            </a:r>
            <a:r>
              <a:rPr lang="ru-RU" u="sng" dirty="0">
                <a:latin typeface="+mj-lt"/>
                <a:hlinkClick r:id="rId6"/>
              </a:rPr>
              <a:t> </a:t>
            </a:r>
            <a:r>
              <a:rPr lang="ru-RU" u="sng" dirty="0" err="1">
                <a:latin typeface="+mj-lt"/>
                <a:hlinkClick r:id="rId6"/>
              </a:rPr>
              <a:t>Social</a:t>
            </a:r>
            <a:r>
              <a:rPr lang="ru-RU" dirty="0">
                <a:latin typeface="+mj-lt"/>
              </a:rPr>
              <a:t>, </a:t>
            </a:r>
            <a:r>
              <a:rPr lang="ru-RU" u="sng" dirty="0">
                <a:latin typeface="+mj-lt"/>
                <a:hlinkClick r:id="rId7"/>
              </a:rPr>
              <a:t>Яндекса</a:t>
            </a:r>
            <a:r>
              <a:rPr lang="ru-RU" dirty="0">
                <a:latin typeface="+mj-lt"/>
              </a:rPr>
              <a:t>, </a:t>
            </a:r>
            <a:r>
              <a:rPr lang="ru-RU" u="sng" dirty="0" err="1">
                <a:latin typeface="+mj-lt"/>
                <a:hlinkClick r:id="rId8"/>
              </a:rPr>
              <a:t>Google</a:t>
            </a:r>
            <a:r>
              <a:rPr lang="ru-RU" u="sng" dirty="0">
                <a:latin typeface="+mj-lt"/>
              </a:rPr>
              <a:t>.</a:t>
            </a:r>
          </a:p>
          <a:p>
            <a:endParaRPr lang="ru-RU" dirty="0">
              <a:latin typeface="+mj-lt"/>
            </a:endParaRPr>
          </a:p>
          <a:p>
            <a:r>
              <a:rPr lang="ru-RU" b="1" dirty="0">
                <a:latin typeface="+mj-lt"/>
              </a:rPr>
              <a:t>Собственный опыт</a:t>
            </a:r>
            <a:r>
              <a:rPr lang="ru-RU" dirty="0">
                <a:latin typeface="+mj-lt"/>
              </a:rPr>
              <a:t>. Простой способ понять клиента — стать им. Протестируйте продукт самостоятельно, фиксируя идеи в процессе, или соберите фокус-группу.</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6" name="Right Triangle 3">
            <a:extLst>
              <a:ext uri="{FF2B5EF4-FFF2-40B4-BE49-F238E27FC236}">
                <a16:creationId xmlns:a16="http://schemas.microsoft.com/office/drawing/2014/main" id="{5C62AF66-A1F1-45AE-B712-2DF8C6225D82}"/>
              </a:ext>
            </a:extLst>
          </p:cNvPr>
          <p:cNvSpPr/>
          <p:nvPr/>
        </p:nvSpPr>
        <p:spPr>
          <a:xfrm flipH="1">
            <a:off x="9007249" y="4363156"/>
            <a:ext cx="3424083" cy="249484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1176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8271B2-2CBD-4CE9-899E-E2ADB4192D10}"/>
              </a:ext>
            </a:extLst>
          </p:cNvPr>
          <p:cNvSpPr txBox="1"/>
          <p:nvPr/>
        </p:nvSpPr>
        <p:spPr>
          <a:xfrm>
            <a:off x="742950" y="2462530"/>
            <a:ext cx="3496611" cy="3508653"/>
          </a:xfrm>
          <a:prstGeom prst="rect">
            <a:avLst/>
          </a:prstGeom>
          <a:noFill/>
        </p:spPr>
        <p:txBody>
          <a:bodyPr wrap="square" rtlCol="0">
            <a:spAutoFit/>
          </a:bodyPr>
          <a:lstStyle/>
          <a:p>
            <a:pPr fontAlgn="base"/>
            <a:r>
              <a:rPr lang="ru-RU" sz="2400" dirty="0">
                <a:latin typeface="+mj-lt"/>
              </a:rPr>
              <a:t> </a:t>
            </a:r>
          </a:p>
          <a:p>
            <a:r>
              <a:rPr lang="ru-RU" dirty="0">
                <a:latin typeface="+mj-lt"/>
              </a:rPr>
              <a:t>При построении CJM важно найти все точки соприкосновения клиентов с вашим брендом. Это могут быть как онлайн, так и офлайн каналы. Чем больше точек вы нанесете на карту потребительского пути, тем точнее она будет. Анализируйте глубже: проведите опросы ЦА.</a:t>
            </a:r>
          </a:p>
        </p:txBody>
      </p:sp>
      <p:sp>
        <p:nvSpPr>
          <p:cNvPr id="4" name="Right Triangle 5">
            <a:extLst>
              <a:ext uri="{FF2B5EF4-FFF2-40B4-BE49-F238E27FC236}">
                <a16:creationId xmlns:a16="http://schemas.microsoft.com/office/drawing/2014/main" id="{B1ADBE6F-7D3C-452F-BAA4-8F2DEFAA4A14}"/>
              </a:ext>
            </a:extLst>
          </p:cNvPr>
          <p:cNvSpPr/>
          <p:nvPr/>
        </p:nvSpPr>
        <p:spPr>
          <a:xfrm rot="5400000" flipH="1">
            <a:off x="0" y="5372100"/>
            <a:ext cx="1485900" cy="1485900"/>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26">
            <a:extLst>
              <a:ext uri="{FF2B5EF4-FFF2-40B4-BE49-F238E27FC236}">
                <a16:creationId xmlns:a16="http://schemas.microsoft.com/office/drawing/2014/main" id="{A804CAB5-478E-44E5-A8C9-39A0C9AD1B56}"/>
              </a:ext>
            </a:extLst>
          </p:cNvPr>
          <p:cNvGrpSpPr/>
          <p:nvPr/>
        </p:nvGrpSpPr>
        <p:grpSpPr>
          <a:xfrm rot="10800000">
            <a:off x="-2019869" y="-189097"/>
            <a:ext cx="5067836" cy="1797939"/>
            <a:chOff x="1120610" y="3271327"/>
            <a:chExt cx="4699275" cy="1797939"/>
          </a:xfrm>
        </p:grpSpPr>
        <p:sp>
          <p:nvSpPr>
            <p:cNvPr id="6" name="Rectangle 24">
              <a:extLst>
                <a:ext uri="{FF2B5EF4-FFF2-40B4-BE49-F238E27FC236}">
                  <a16:creationId xmlns:a16="http://schemas.microsoft.com/office/drawing/2014/main" id="{B77E9C80-3945-4ACF-B76A-EC164F6010D5}"/>
                </a:ext>
              </a:extLst>
            </p:cNvPr>
            <p:cNvSpPr/>
            <p:nvPr/>
          </p:nvSpPr>
          <p:spPr>
            <a:xfrm>
              <a:off x="1120610" y="3427346"/>
              <a:ext cx="3924300" cy="148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Hexagon 8">
              <a:extLst>
                <a:ext uri="{FF2B5EF4-FFF2-40B4-BE49-F238E27FC236}">
                  <a16:creationId xmlns:a16="http://schemas.microsoft.com/office/drawing/2014/main" id="{31D1F126-CCFC-4A39-971E-847B63025490}"/>
                </a:ext>
              </a:extLst>
            </p:cNvPr>
            <p:cNvSpPr/>
            <p:nvPr/>
          </p:nvSpPr>
          <p:spPr>
            <a:xfrm rot="5400000">
              <a:off x="4145942" y="3395323"/>
              <a:ext cx="1797939" cy="1549947"/>
            </a:xfrm>
            <a:prstGeom prst="hexag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3B35832-3F6D-4FB4-B7E4-BA944565C8DF}"/>
                </a:ext>
              </a:extLst>
            </p:cNvPr>
            <p:cNvSpPr txBox="1"/>
            <p:nvPr/>
          </p:nvSpPr>
          <p:spPr>
            <a:xfrm>
              <a:off x="4354348" y="4047185"/>
              <a:ext cx="1381125" cy="246221"/>
            </a:xfrm>
            <a:prstGeom prst="rect">
              <a:avLst/>
            </a:prstGeom>
            <a:noFill/>
          </p:spPr>
          <p:txBody>
            <a:bodyPr wrap="square" lIns="0" tIns="0" rIns="0" bIns="0" rtlCol="0" anchor="ctr">
              <a:spAutoFit/>
            </a:bodyPr>
            <a:lstStyle/>
            <a:p>
              <a:pPr algn="ctr"/>
              <a:endParaRPr lang="en-US" sz="1600" b="1" dirty="0">
                <a:solidFill>
                  <a:schemeClr val="tx1">
                    <a:lumMod val="75000"/>
                    <a:lumOff val="25000"/>
                  </a:schemeClr>
                </a:solidFill>
              </a:endParaRPr>
            </a:p>
          </p:txBody>
        </p:sp>
      </p:grpSp>
      <p:pic>
        <p:nvPicPr>
          <p:cNvPr id="9" name="Рисунок 8">
            <a:extLst>
              <a:ext uri="{FF2B5EF4-FFF2-40B4-BE49-F238E27FC236}">
                <a16:creationId xmlns:a16="http://schemas.microsoft.com/office/drawing/2014/main" id="{EA034337-720B-4B98-83C8-129C0380E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961" y="2094902"/>
            <a:ext cx="7154517" cy="4453134"/>
          </a:xfrm>
          <a:prstGeom prst="rect">
            <a:avLst/>
          </a:prstGeom>
        </p:spPr>
      </p:pic>
      <p:sp>
        <p:nvSpPr>
          <p:cNvPr id="10" name="Прямоугольник 9">
            <a:extLst>
              <a:ext uri="{FF2B5EF4-FFF2-40B4-BE49-F238E27FC236}">
                <a16:creationId xmlns:a16="http://schemas.microsoft.com/office/drawing/2014/main" id="{9B07AD46-C32C-4B02-B586-B36AE862FFB7}"/>
              </a:ext>
            </a:extLst>
          </p:cNvPr>
          <p:cNvSpPr/>
          <p:nvPr/>
        </p:nvSpPr>
        <p:spPr>
          <a:xfrm>
            <a:off x="1403690" y="1588345"/>
            <a:ext cx="7362721" cy="461665"/>
          </a:xfrm>
          <a:prstGeom prst="rect">
            <a:avLst/>
          </a:prstGeom>
        </p:spPr>
        <p:txBody>
          <a:bodyPr wrap="none">
            <a:spAutoFit/>
          </a:bodyPr>
          <a:lstStyle/>
          <a:p>
            <a:pPr fontAlgn="base"/>
            <a:r>
              <a:rPr lang="ru-RU" sz="2400" b="1" dirty="0">
                <a:latin typeface="+mj-lt"/>
              </a:rPr>
              <a:t>2. Определите точки и каналы взаимодействия</a:t>
            </a:r>
          </a:p>
        </p:txBody>
      </p:sp>
    </p:spTree>
    <p:extLst>
      <p:ext uri="{BB962C8B-B14F-4D97-AF65-F5344CB8AC3E}">
        <p14:creationId xmlns:p14="http://schemas.microsoft.com/office/powerpoint/2010/main" val="370099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BD04909C-4D92-4B2F-ADA4-F1C7F6912E6E}"/>
              </a:ext>
            </a:extLst>
          </p:cNvPr>
          <p:cNvSpPr/>
          <p:nvPr/>
        </p:nvSpPr>
        <p:spPr>
          <a:xfrm>
            <a:off x="1146313" y="1714863"/>
            <a:ext cx="9899373" cy="3785652"/>
          </a:xfrm>
          <a:prstGeom prst="rect">
            <a:avLst/>
          </a:prstGeom>
        </p:spPr>
        <p:txBody>
          <a:bodyPr wrap="square">
            <a:spAutoFit/>
          </a:bodyPr>
          <a:lstStyle/>
          <a:p>
            <a:r>
              <a:rPr lang="ru-RU" sz="2000" dirty="0">
                <a:solidFill>
                  <a:srgbClr val="000000"/>
                </a:solidFill>
                <a:latin typeface="+mj-lt"/>
              </a:rPr>
              <a:t>При построении </a:t>
            </a:r>
            <a:r>
              <a:rPr lang="ru-RU" sz="2000" dirty="0" err="1">
                <a:solidFill>
                  <a:srgbClr val="000000"/>
                </a:solidFill>
                <a:latin typeface="+mj-lt"/>
              </a:rPr>
              <a:t>Customer</a:t>
            </a:r>
            <a:r>
              <a:rPr lang="ru-RU" sz="2000" dirty="0">
                <a:solidFill>
                  <a:srgbClr val="000000"/>
                </a:solidFill>
                <a:latin typeface="+mj-lt"/>
              </a:rPr>
              <a:t> </a:t>
            </a:r>
            <a:r>
              <a:rPr lang="ru-RU" sz="2000" dirty="0" err="1">
                <a:solidFill>
                  <a:srgbClr val="000000"/>
                </a:solidFill>
                <a:latin typeface="+mj-lt"/>
              </a:rPr>
              <a:t>Journey</a:t>
            </a:r>
            <a:r>
              <a:rPr lang="ru-RU" sz="2000" dirty="0">
                <a:solidFill>
                  <a:srgbClr val="000000"/>
                </a:solidFill>
                <a:latin typeface="+mj-lt"/>
              </a:rPr>
              <a:t> </a:t>
            </a:r>
            <a:r>
              <a:rPr lang="ru-RU" sz="2000" dirty="0" err="1">
                <a:solidFill>
                  <a:srgbClr val="000000"/>
                </a:solidFill>
                <a:latin typeface="+mj-lt"/>
              </a:rPr>
              <a:t>Map</a:t>
            </a:r>
            <a:r>
              <a:rPr lang="ru-RU" sz="2000" dirty="0">
                <a:solidFill>
                  <a:srgbClr val="000000"/>
                </a:solidFill>
                <a:latin typeface="+mj-lt"/>
              </a:rPr>
              <a:t> необходимо также указать, какие действия совершает покупатель, когда используется конкретный канал, и какие цели ставит при этом перед собой.</a:t>
            </a:r>
            <a:br>
              <a:rPr lang="ru-RU" sz="2000" dirty="0">
                <a:solidFill>
                  <a:srgbClr val="000000"/>
                </a:solidFill>
                <a:latin typeface="+mj-lt"/>
              </a:rPr>
            </a:br>
            <a:br>
              <a:rPr lang="ru-RU" sz="2000" dirty="0">
                <a:solidFill>
                  <a:srgbClr val="000000"/>
                </a:solidFill>
                <a:latin typeface="+mj-lt"/>
              </a:rPr>
            </a:br>
            <a:r>
              <a:rPr lang="ru-RU" sz="2000" dirty="0">
                <a:solidFill>
                  <a:srgbClr val="000000"/>
                </a:solidFill>
                <a:latin typeface="+mj-lt"/>
              </a:rPr>
              <a:t>Способы поиска точек взаимодействия с потребителем:</a:t>
            </a:r>
            <a:endParaRPr lang="en-US" sz="2000" dirty="0">
              <a:solidFill>
                <a:srgbClr val="000000"/>
              </a:solidFill>
              <a:latin typeface="+mj-lt"/>
            </a:endParaRPr>
          </a:p>
          <a:p>
            <a:endParaRPr lang="ru-RU" sz="2000" dirty="0">
              <a:solidFill>
                <a:srgbClr val="000000"/>
              </a:solidFill>
              <a:latin typeface="+mj-lt"/>
            </a:endParaRPr>
          </a:p>
          <a:p>
            <a:pPr fontAlgn="ctr">
              <a:buFont typeface="Arial" panose="020B0604020202020204" pitchFamily="34" charset="0"/>
              <a:buChar char="•"/>
            </a:pPr>
            <a:r>
              <a:rPr lang="ru-RU" sz="2000" dirty="0" err="1">
                <a:solidFill>
                  <a:srgbClr val="000000"/>
                </a:solidFill>
                <a:latin typeface="+mj-lt"/>
              </a:rPr>
              <a:t>Брейншторм</a:t>
            </a:r>
            <a:r>
              <a:rPr lang="ru-RU" sz="2000" dirty="0">
                <a:solidFill>
                  <a:srgbClr val="000000"/>
                </a:solidFill>
                <a:latin typeface="+mj-lt"/>
              </a:rPr>
              <a:t> внутри команды;</a:t>
            </a:r>
          </a:p>
          <a:p>
            <a:pPr fontAlgn="ctr">
              <a:buFont typeface="Arial" panose="020B0604020202020204" pitchFamily="34" charset="0"/>
              <a:buChar char="•"/>
            </a:pPr>
            <a:r>
              <a:rPr lang="ru-RU" sz="2000" dirty="0">
                <a:solidFill>
                  <a:srgbClr val="000000"/>
                </a:solidFill>
                <a:latin typeface="+mj-lt"/>
              </a:rPr>
              <a:t>Опросы ЦА;</a:t>
            </a:r>
          </a:p>
          <a:p>
            <a:pPr fontAlgn="ctr">
              <a:buFont typeface="Arial" panose="020B0604020202020204" pitchFamily="34" charset="0"/>
              <a:buChar char="•"/>
            </a:pPr>
            <a:r>
              <a:rPr lang="ru-RU" sz="2000" dirty="0">
                <a:solidFill>
                  <a:srgbClr val="000000"/>
                </a:solidFill>
                <a:latin typeface="+mj-lt"/>
              </a:rPr>
              <a:t>Проведение маркетингового исследования;</a:t>
            </a:r>
          </a:p>
          <a:p>
            <a:pPr fontAlgn="ctr">
              <a:buFont typeface="Arial" panose="020B0604020202020204" pitchFamily="34" charset="0"/>
              <a:buChar char="•"/>
            </a:pPr>
            <a:r>
              <a:rPr lang="ru-RU" sz="2000" dirty="0">
                <a:solidFill>
                  <a:srgbClr val="000000"/>
                </a:solidFill>
                <a:latin typeface="+mj-lt"/>
              </a:rPr>
              <a:t>Анализ конкурентов;</a:t>
            </a:r>
          </a:p>
          <a:p>
            <a:pPr fontAlgn="ctr">
              <a:buFont typeface="Arial" panose="020B0604020202020204" pitchFamily="34" charset="0"/>
              <a:buChar char="•"/>
            </a:pPr>
            <a:r>
              <a:rPr lang="ru-RU" sz="2000" dirty="0">
                <a:solidFill>
                  <a:srgbClr val="000000"/>
                </a:solidFill>
                <a:latin typeface="+mj-lt"/>
              </a:rPr>
              <a:t>Попробовать самостоятельно пройти весь маршрут покупателя;</a:t>
            </a:r>
          </a:p>
          <a:p>
            <a:pPr fontAlgn="ctr">
              <a:buFont typeface="Arial" panose="020B0604020202020204" pitchFamily="34" charset="0"/>
              <a:buChar char="•"/>
            </a:pPr>
            <a:r>
              <a:rPr lang="ru-RU" sz="2000" dirty="0">
                <a:solidFill>
                  <a:srgbClr val="000000"/>
                </a:solidFill>
                <a:latin typeface="+mj-lt"/>
              </a:rPr>
              <a:t>«Тайный покупатель»</a:t>
            </a:r>
            <a:r>
              <a:rPr lang="en-US" sz="2000" dirty="0">
                <a:solidFill>
                  <a:srgbClr val="000000"/>
                </a:solidFill>
                <a:latin typeface="+mj-lt"/>
              </a:rPr>
              <a:t>.</a:t>
            </a:r>
            <a:endParaRPr lang="ru-RU" sz="2000" dirty="0">
              <a:solidFill>
                <a:srgbClr val="000000"/>
              </a:solidFill>
              <a:latin typeface="+mj-lt"/>
            </a:endParaRPr>
          </a:p>
        </p:txBody>
      </p:sp>
      <p:sp>
        <p:nvSpPr>
          <p:cNvPr id="5" name="Right Triangle 3">
            <a:extLst>
              <a:ext uri="{FF2B5EF4-FFF2-40B4-BE49-F238E27FC236}">
                <a16:creationId xmlns:a16="http://schemas.microsoft.com/office/drawing/2014/main" id="{70AB47CB-8399-4163-AF91-339DD783C0AF}"/>
              </a:ext>
            </a:extLst>
          </p:cNvPr>
          <p:cNvSpPr/>
          <p:nvPr/>
        </p:nvSpPr>
        <p:spPr>
          <a:xfrm rot="16200000" flipH="1">
            <a:off x="9232537" y="464621"/>
            <a:ext cx="3424083" cy="2494844"/>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3DFD6B2C-8196-410E-AE8F-5D039D5CAEC1}"/>
              </a:ext>
            </a:extLst>
          </p:cNvPr>
          <p:cNvSpPr/>
          <p:nvPr/>
        </p:nvSpPr>
        <p:spPr>
          <a:xfrm flipH="1">
            <a:off x="9765196" y="4731026"/>
            <a:ext cx="2426804" cy="2126974"/>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8067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DB3659-E7FE-4500-A8A7-0DEC3548E7DD}"/>
              </a:ext>
            </a:extLst>
          </p:cNvPr>
          <p:cNvSpPr txBox="1"/>
          <p:nvPr/>
        </p:nvSpPr>
        <p:spPr>
          <a:xfrm>
            <a:off x="424070" y="1376284"/>
            <a:ext cx="10177669" cy="3046988"/>
          </a:xfrm>
          <a:prstGeom prst="rect">
            <a:avLst/>
          </a:prstGeom>
          <a:noFill/>
        </p:spPr>
        <p:txBody>
          <a:bodyPr wrap="square" rtlCol="0">
            <a:spAutoFit/>
          </a:bodyPr>
          <a:lstStyle/>
          <a:p>
            <a:r>
              <a:rPr lang="ru-RU" sz="2400" b="1" dirty="0">
                <a:latin typeface="+mj-lt"/>
              </a:rPr>
              <a:t>3</a:t>
            </a:r>
            <a:r>
              <a:rPr lang="en-US" sz="2400" b="1" dirty="0">
                <a:latin typeface="+mj-lt"/>
              </a:rPr>
              <a:t>. </a:t>
            </a:r>
            <a:r>
              <a:rPr lang="ru-RU" sz="2400" b="1" dirty="0">
                <a:latin typeface="+mj-lt"/>
              </a:rPr>
              <a:t>Определение возможных барьеров</a:t>
            </a:r>
            <a:endParaRPr lang="en-US" sz="2400" b="1" dirty="0">
              <a:latin typeface="+mj-lt"/>
            </a:endParaRPr>
          </a:p>
          <a:p>
            <a:endParaRPr lang="ru-RU" sz="2400" b="1" dirty="0">
              <a:latin typeface="+mj-lt"/>
            </a:endParaRPr>
          </a:p>
          <a:p>
            <a:r>
              <a:rPr lang="ru-RU" dirty="0"/>
              <a:t>Необходимо спрогнозировать возможные проблемы, с которыми сталкиваются покупатели, и барьеры, мешающие совершить покупку. Например, сложный процесс оформления заказа, – нужна регистрация, кнопки неудобно расположены. Либо человек не понимает ценность продукта, поэтому не хочет платить установленную сумму.</a:t>
            </a:r>
            <a:br>
              <a:rPr lang="ru-RU" dirty="0"/>
            </a:br>
            <a:br>
              <a:rPr lang="ru-RU" dirty="0"/>
            </a:br>
            <a:r>
              <a:rPr lang="ru-RU" dirty="0"/>
              <a:t>Сложности могут возникать как из-за технических багов, так и по вине сотрудников компании. Неправильные скрипты, некомпетентность сотрудников </a:t>
            </a:r>
            <a:r>
              <a:rPr lang="ru-RU" dirty="0" err="1"/>
              <a:t>колл</a:t>
            </a:r>
            <a:r>
              <a:rPr lang="ru-RU" dirty="0"/>
              <a:t>-центра, грубость менеджеров по продаже – это все барьеры, которые помешали человеку сделать покупку именно в вашей компании.</a:t>
            </a:r>
          </a:p>
        </p:txBody>
      </p:sp>
      <p:sp>
        <p:nvSpPr>
          <p:cNvPr id="3" name="Right Triangle 5">
            <a:extLst>
              <a:ext uri="{FF2B5EF4-FFF2-40B4-BE49-F238E27FC236}">
                <a16:creationId xmlns:a16="http://schemas.microsoft.com/office/drawing/2014/main" id="{CC8FB5C9-BF19-4582-A439-BFDE8DF200A1}"/>
              </a:ext>
            </a:extLst>
          </p:cNvPr>
          <p:cNvSpPr/>
          <p:nvPr/>
        </p:nvSpPr>
        <p:spPr>
          <a:xfrm flipH="1">
            <a:off x="9765196" y="4731026"/>
            <a:ext cx="2426804" cy="2126974"/>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26">
            <a:extLst>
              <a:ext uri="{FF2B5EF4-FFF2-40B4-BE49-F238E27FC236}">
                <a16:creationId xmlns:a16="http://schemas.microsoft.com/office/drawing/2014/main" id="{84D8BED6-8726-4EE0-BFD9-B24D9B7721B9}"/>
              </a:ext>
            </a:extLst>
          </p:cNvPr>
          <p:cNvGrpSpPr/>
          <p:nvPr/>
        </p:nvGrpSpPr>
        <p:grpSpPr>
          <a:xfrm rot="10800000">
            <a:off x="-2014733" y="-421655"/>
            <a:ext cx="5301271" cy="1797939"/>
            <a:chOff x="1120610" y="3271327"/>
            <a:chExt cx="4699275" cy="1797939"/>
          </a:xfrm>
        </p:grpSpPr>
        <p:sp>
          <p:nvSpPr>
            <p:cNvPr id="5" name="Rectangle 24">
              <a:extLst>
                <a:ext uri="{FF2B5EF4-FFF2-40B4-BE49-F238E27FC236}">
                  <a16:creationId xmlns:a16="http://schemas.microsoft.com/office/drawing/2014/main" id="{8836632B-ABD3-48FF-B92D-BCA4F6C90679}"/>
                </a:ext>
              </a:extLst>
            </p:cNvPr>
            <p:cNvSpPr/>
            <p:nvPr/>
          </p:nvSpPr>
          <p:spPr>
            <a:xfrm>
              <a:off x="1120610" y="3427346"/>
              <a:ext cx="3924300" cy="148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Hexagon 8">
              <a:extLst>
                <a:ext uri="{FF2B5EF4-FFF2-40B4-BE49-F238E27FC236}">
                  <a16:creationId xmlns:a16="http://schemas.microsoft.com/office/drawing/2014/main" id="{0F1B76BC-CF4B-4E69-9FD5-F6786701FBB4}"/>
                </a:ext>
              </a:extLst>
            </p:cNvPr>
            <p:cNvSpPr/>
            <p:nvPr/>
          </p:nvSpPr>
          <p:spPr>
            <a:xfrm rot="5400000">
              <a:off x="4145942" y="3395323"/>
              <a:ext cx="1797939" cy="1549947"/>
            </a:xfrm>
            <a:prstGeom prst="hexag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043D1B6-C708-49FF-94B6-E256E0BB8F2C}"/>
                </a:ext>
              </a:extLst>
            </p:cNvPr>
            <p:cNvSpPr txBox="1"/>
            <p:nvPr/>
          </p:nvSpPr>
          <p:spPr>
            <a:xfrm>
              <a:off x="4354348" y="4047185"/>
              <a:ext cx="1381125" cy="246221"/>
            </a:xfrm>
            <a:prstGeom prst="rect">
              <a:avLst/>
            </a:prstGeom>
            <a:noFill/>
          </p:spPr>
          <p:txBody>
            <a:bodyPr wrap="square" lIns="0" tIns="0" rIns="0" bIns="0" rtlCol="0" anchor="ctr">
              <a:spAutoFit/>
            </a:bodyPr>
            <a:lstStyle/>
            <a:p>
              <a:pPr algn="ctr"/>
              <a:endParaRPr lang="en-US" sz="1600" b="1" dirty="0">
                <a:solidFill>
                  <a:schemeClr val="tx1">
                    <a:lumMod val="75000"/>
                    <a:lumOff val="25000"/>
                  </a:schemeClr>
                </a:solidFill>
              </a:endParaRPr>
            </a:p>
          </p:txBody>
        </p:sp>
      </p:grpSp>
    </p:spTree>
    <p:extLst>
      <p:ext uri="{BB962C8B-B14F-4D97-AF65-F5344CB8AC3E}">
        <p14:creationId xmlns:p14="http://schemas.microsoft.com/office/powerpoint/2010/main" val="1040808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A04590-EF52-43C2-BB40-559C954ACC86}"/>
              </a:ext>
            </a:extLst>
          </p:cNvPr>
          <p:cNvSpPr txBox="1"/>
          <p:nvPr/>
        </p:nvSpPr>
        <p:spPr>
          <a:xfrm>
            <a:off x="692026" y="849839"/>
            <a:ext cx="6449714" cy="1107996"/>
          </a:xfrm>
          <a:prstGeom prst="rect">
            <a:avLst/>
          </a:prstGeom>
          <a:noFill/>
        </p:spPr>
        <p:txBody>
          <a:bodyPr wrap="none" rtlCol="0">
            <a:spAutoFit/>
          </a:bodyPr>
          <a:lstStyle/>
          <a:p>
            <a:r>
              <a:rPr lang="ru-RU" sz="2400" b="1" dirty="0">
                <a:latin typeface="+mj-lt"/>
              </a:rPr>
              <a:t>4. Найти способы преодоления проблем </a:t>
            </a:r>
            <a:endParaRPr lang="ru-RU" sz="2400" dirty="0">
              <a:latin typeface="+mj-lt"/>
            </a:endParaRPr>
          </a:p>
          <a:p>
            <a:endParaRPr lang="ru-RU" sz="2400" dirty="0">
              <a:latin typeface="+mj-lt"/>
            </a:endParaRPr>
          </a:p>
          <a:p>
            <a:endParaRPr lang="ru-RU" dirty="0"/>
          </a:p>
        </p:txBody>
      </p:sp>
      <p:sp>
        <p:nvSpPr>
          <p:cNvPr id="3" name="Rectangle 1">
            <a:extLst>
              <a:ext uri="{FF2B5EF4-FFF2-40B4-BE49-F238E27FC236}">
                <a16:creationId xmlns:a16="http://schemas.microsoft.com/office/drawing/2014/main" id="{A8E8B73C-D128-4F9A-AC85-EA40A7BE426C}"/>
              </a:ext>
            </a:extLst>
          </p:cNvPr>
          <p:cNvSpPr>
            <a:spLocks noChangeArrowheads="1"/>
          </p:cNvSpPr>
          <p:nvPr/>
        </p:nvSpPr>
        <p:spPr bwMode="auto">
          <a:xfrm>
            <a:off x="623681" y="1709426"/>
            <a:ext cx="4426581" cy="41242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ru-RU" dirty="0">
                <a:latin typeface="+mj-lt"/>
              </a:rPr>
              <a:t>Все барьеры необходимо выписать в карту пути клиента. Также в CJM прописываются вероятные пути решения этих проблем. То есть, компания получает практически готовую стратегию по развитию и улучшению бренда.</a:t>
            </a:r>
            <a:br>
              <a:rPr lang="ru-RU" sz="1600" dirty="0">
                <a:latin typeface="+mj-lt"/>
              </a:rPr>
            </a:br>
            <a:br>
              <a:rPr lang="ru-RU" sz="1600" dirty="0">
                <a:latin typeface="+mj-lt"/>
              </a:rPr>
            </a:br>
            <a:r>
              <a:rPr lang="ru-RU" dirty="0">
                <a:latin typeface="+mj-lt"/>
              </a:rPr>
              <a:t>На этом этапе нужно проводить мозговые штурмы, собирать информацию о потребностях клиентов, искать важную информацию в потребительских отзывах. При этом всегда важно оценивать финансовые и другие ресурсы компании, предлагая варианты решения.</a:t>
            </a:r>
            <a:endParaRPr kumimoji="0" lang="ru-RU" altLang="ru-RU" sz="1600" b="0" i="0" u="none" strike="noStrike" cap="none" normalizeH="0" baseline="0" dirty="0">
              <a:ln>
                <a:noFill/>
              </a:ln>
              <a:solidFill>
                <a:schemeClr val="tx1"/>
              </a:solidFill>
              <a:effectLst/>
              <a:latin typeface="+mj-lt"/>
            </a:endParaRPr>
          </a:p>
        </p:txBody>
      </p:sp>
      <p:sp>
        <p:nvSpPr>
          <p:cNvPr id="6" name="Right Triangle 5">
            <a:extLst>
              <a:ext uri="{FF2B5EF4-FFF2-40B4-BE49-F238E27FC236}">
                <a16:creationId xmlns:a16="http://schemas.microsoft.com/office/drawing/2014/main" id="{A515B247-D6BD-4210-8003-539AE036BA79}"/>
              </a:ext>
            </a:extLst>
          </p:cNvPr>
          <p:cNvSpPr/>
          <p:nvPr/>
        </p:nvSpPr>
        <p:spPr>
          <a:xfrm rot="5400000" flipH="1">
            <a:off x="0" y="5372100"/>
            <a:ext cx="1485900" cy="1485900"/>
          </a:xfrm>
          <a:prstGeom prst="rtTriangl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26">
            <a:extLst>
              <a:ext uri="{FF2B5EF4-FFF2-40B4-BE49-F238E27FC236}">
                <a16:creationId xmlns:a16="http://schemas.microsoft.com/office/drawing/2014/main" id="{740DDD4E-237F-4464-BAAD-868F2C9612B7}"/>
              </a:ext>
            </a:extLst>
          </p:cNvPr>
          <p:cNvGrpSpPr/>
          <p:nvPr/>
        </p:nvGrpSpPr>
        <p:grpSpPr>
          <a:xfrm rot="16200000">
            <a:off x="9466155" y="-1653155"/>
            <a:ext cx="4067636" cy="1797939"/>
            <a:chOff x="1120610" y="3271327"/>
            <a:chExt cx="4699275" cy="1797939"/>
          </a:xfrm>
        </p:grpSpPr>
        <p:sp>
          <p:nvSpPr>
            <p:cNvPr id="8" name="Rectangle 24">
              <a:extLst>
                <a:ext uri="{FF2B5EF4-FFF2-40B4-BE49-F238E27FC236}">
                  <a16:creationId xmlns:a16="http://schemas.microsoft.com/office/drawing/2014/main" id="{04BC32B0-A037-4D3B-BB7D-79E57686808D}"/>
                </a:ext>
              </a:extLst>
            </p:cNvPr>
            <p:cNvSpPr/>
            <p:nvPr/>
          </p:nvSpPr>
          <p:spPr>
            <a:xfrm>
              <a:off x="1120610" y="3427346"/>
              <a:ext cx="3924300" cy="14859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BD9B01D6-1535-412D-BFB6-53CFAC24D91C}"/>
                </a:ext>
              </a:extLst>
            </p:cNvPr>
            <p:cNvSpPr/>
            <p:nvPr/>
          </p:nvSpPr>
          <p:spPr>
            <a:xfrm rot="5400000">
              <a:off x="4145942" y="3395323"/>
              <a:ext cx="1797939" cy="1549947"/>
            </a:xfrm>
            <a:prstGeom prst="hexagon">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15D4A23-F1CA-4111-A4EE-DFCC2CDFC7B7}"/>
                </a:ext>
              </a:extLst>
            </p:cNvPr>
            <p:cNvSpPr txBox="1"/>
            <p:nvPr/>
          </p:nvSpPr>
          <p:spPr>
            <a:xfrm>
              <a:off x="4354348" y="4047185"/>
              <a:ext cx="1381125" cy="246221"/>
            </a:xfrm>
            <a:prstGeom prst="rect">
              <a:avLst/>
            </a:prstGeom>
            <a:noFill/>
          </p:spPr>
          <p:txBody>
            <a:bodyPr wrap="square" lIns="0" tIns="0" rIns="0" bIns="0" rtlCol="0" anchor="ctr">
              <a:spAutoFit/>
            </a:bodyPr>
            <a:lstStyle/>
            <a:p>
              <a:pPr algn="ctr"/>
              <a:endParaRPr lang="en-US" sz="1600" b="1" dirty="0">
                <a:solidFill>
                  <a:schemeClr val="tx1">
                    <a:lumMod val="75000"/>
                    <a:lumOff val="25000"/>
                  </a:schemeClr>
                </a:solidFill>
              </a:endParaRPr>
            </a:p>
          </p:txBody>
        </p:sp>
      </p:grpSp>
      <p:pic>
        <p:nvPicPr>
          <p:cNvPr id="5" name="Рисунок 4">
            <a:extLst>
              <a:ext uri="{FF2B5EF4-FFF2-40B4-BE49-F238E27FC236}">
                <a16:creationId xmlns:a16="http://schemas.microsoft.com/office/drawing/2014/main" id="{58662384-F790-418B-B23F-4123B1EF70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3904" y="1709426"/>
            <a:ext cx="6076067" cy="4526548"/>
          </a:xfrm>
          <a:prstGeom prst="rect">
            <a:avLst/>
          </a:prstGeom>
        </p:spPr>
      </p:pic>
    </p:spTree>
    <p:extLst>
      <p:ext uri="{BB962C8B-B14F-4D97-AF65-F5344CB8AC3E}">
        <p14:creationId xmlns:p14="http://schemas.microsoft.com/office/powerpoint/2010/main" val="49059627"/>
      </p:ext>
    </p:extLst>
  </p:cSld>
  <p:clrMapOvr>
    <a:masterClrMapping/>
  </p:clrMapOvr>
</p:sld>
</file>

<file path=ppt/theme/theme1.xml><?xml version="1.0" encoding="utf-8"?>
<a:theme xmlns:a="http://schemas.openxmlformats.org/drawingml/2006/main" name="Office Theme">
  <a:themeElements>
    <a:clrScheme name="Custom 86">
      <a:dk1>
        <a:srgbClr val="000000"/>
      </a:dk1>
      <a:lt1>
        <a:srgbClr val="FFFFFF"/>
      </a:lt1>
      <a:dk2>
        <a:srgbClr val="000000"/>
      </a:dk2>
      <a:lt2>
        <a:srgbClr val="808080"/>
      </a:lt2>
      <a:accent1>
        <a:srgbClr val="BBE0E3"/>
      </a:accent1>
      <a:accent2>
        <a:srgbClr val="333399"/>
      </a:accent2>
      <a:accent3>
        <a:srgbClr val="B01B2E"/>
      </a:accent3>
      <a:accent4>
        <a:srgbClr val="000000"/>
      </a:accent4>
      <a:accent5>
        <a:srgbClr val="DAEDEF"/>
      </a:accent5>
      <a:accent6>
        <a:srgbClr val="2D2D8A"/>
      </a:accent6>
      <a:hlink>
        <a:srgbClr val="009999"/>
      </a:hlink>
      <a:folHlink>
        <a:srgbClr val="99CC00"/>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7000</TotalTime>
  <Words>859</Words>
  <Application>Microsoft Office PowerPoint</Application>
  <PresentationFormat>Широкоэкранный</PresentationFormat>
  <Paragraphs>57</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Segoe UI</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Professional</dc:creator>
  <cp:keywords/>
  <dc:description/>
  <cp:lastModifiedBy>Professional</cp:lastModifiedBy>
  <cp:revision>183</cp:revision>
  <dcterms:created xsi:type="dcterms:W3CDTF">2018-05-07T03:42:01Z</dcterms:created>
  <dcterms:modified xsi:type="dcterms:W3CDTF">2023-11-23T07:40:24Z</dcterms:modified>
  <cp:category/>
</cp:coreProperties>
</file>