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8288000" cy="10287000"/>
  <p:notesSz cx="6858000" cy="9144000"/>
  <p:embeddedFontLst>
    <p:embeddedFont>
      <p:font typeface="Roboto" panose="02000000000000000000" pitchFamily="2" charset="0"/>
      <p:regular r:id="rId53"/>
    </p:embeddedFont>
    <p:embeddedFont>
      <p:font typeface="Roboto Bold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96446" y="2839597"/>
            <a:ext cx="1469510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chemeClr val="bg1"/>
                </a:solidFill>
                <a:latin typeface="Roboto Bold"/>
              </a:rPr>
              <a:t>Вовлечение и взаимодействие с аудиторией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1B8BF-4EA5-B3F3-7B28-37234EF2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Виды выступлений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3457575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Самое главное это понимать цель вашего выступления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BEBA42-A7E3-1EEE-95D9-D936444B3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3457575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Любые выступления можно поделить на 4 типа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D96276-E7B3-30D2-1EE2-1782AFB5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6BCE8C-AFB3-1FC0-A8C5-B1E5ED806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Форма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D3094C-8D14-3EDC-D42C-9753B9864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Ритуальные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речи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Форма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F6C7BF-A607-9890-AD53-7C4D4E8AF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 dirty="0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Ритуальные</a:t>
            </a:r>
            <a:r>
              <a:rPr lang="en-US" sz="5500" dirty="0">
                <a:solidFill>
                  <a:schemeClr val="bg1"/>
                </a:solidFill>
                <a:latin typeface="Roboto"/>
              </a:rPr>
              <a:t> </a:t>
            </a:r>
          </a:p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речи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Форма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92440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Отношение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5A232A-0BA6-8E84-6073-26A9CB345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Ритуальные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речи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06704" y="1497338"/>
            <a:ext cx="602935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Развлекательные выступления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Форма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92440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Отношение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4D6308-834A-102E-4F6B-3184FCB33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 dirty="0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Ритуальные</a:t>
            </a:r>
            <a:r>
              <a:rPr lang="en-US" sz="5500" dirty="0">
                <a:solidFill>
                  <a:schemeClr val="bg1"/>
                </a:solidFill>
                <a:latin typeface="Roboto"/>
              </a:rPr>
              <a:t> </a:t>
            </a:r>
          </a:p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речи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06704" y="1497338"/>
            <a:ext cx="602935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Развлекательные</a:t>
            </a:r>
            <a:r>
              <a:rPr lang="en-US" sz="55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500" dirty="0" err="1">
                <a:solidFill>
                  <a:schemeClr val="bg1"/>
                </a:solidFill>
                <a:latin typeface="Roboto"/>
              </a:rPr>
              <a:t>выступления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Форма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Информация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06704" y="3295654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Состояние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92440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Отношение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04A47D-B107-7F48-05B0-BEF54E700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Ритуальные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речи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06704" y="1497338"/>
            <a:ext cx="602935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Развлекательные выступления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91625" y="4695921"/>
            <a:ext cx="626983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Информативные выступления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Форма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06704" y="3295654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Состояние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92440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Отношение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D37019-3E4E-D485-59EB-6F2D9AAAB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Ритуальные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речи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06704" y="1497338"/>
            <a:ext cx="602935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Развлекательные</a:t>
            </a:r>
            <a:r>
              <a:rPr lang="en-US" sz="5500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5500" dirty="0" err="1">
                <a:solidFill>
                  <a:schemeClr val="bg1"/>
                </a:solidFill>
                <a:latin typeface="Roboto"/>
              </a:rPr>
              <a:t>выступления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91625" y="4695921"/>
            <a:ext cx="626983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Информативные выступления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Форма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06704" y="3295654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Состояние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92440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Отношение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12667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Понимание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C0846A3-88DA-BC58-1955-6AD3814D4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49256" y="1019175"/>
            <a:ext cx="998948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Мы уже научились и умеем: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56965" y="3038475"/>
            <a:ext cx="13374070" cy="503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Структурировать наши выступления;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Давать обратную связь;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Импровизировать;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Записывать видео;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Составлять презентации;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DAB790-6EBD-2AD8-842B-70D95FC1D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Ритуальные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речи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06704" y="1497338"/>
            <a:ext cx="602935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Развлекательные выступления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91625" y="4695921"/>
            <a:ext cx="626983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Информативные выступления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305923" y="1029109"/>
            <a:ext cx="6017579" cy="3161895"/>
            <a:chOff x="0" y="0"/>
            <a:chExt cx="1584877" cy="8327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84877" cy="832763"/>
            </a:xfrm>
            <a:custGeom>
              <a:avLst/>
              <a:gdLst/>
              <a:ahLst/>
              <a:cxnLst/>
              <a:rect l="l" t="t" r="r" b="b"/>
              <a:pathLst>
                <a:path w="1584877" h="832763">
                  <a:moveTo>
                    <a:pt x="65614" y="0"/>
                  </a:moveTo>
                  <a:lnTo>
                    <a:pt x="1519263" y="0"/>
                  </a:lnTo>
                  <a:cubicBezTo>
                    <a:pt x="1555500" y="0"/>
                    <a:pt x="1584877" y="29376"/>
                    <a:pt x="1584877" y="65614"/>
                  </a:cubicBezTo>
                  <a:lnTo>
                    <a:pt x="1584877" y="767148"/>
                  </a:lnTo>
                  <a:cubicBezTo>
                    <a:pt x="1584877" y="784550"/>
                    <a:pt x="1577964" y="801240"/>
                    <a:pt x="1565659" y="813545"/>
                  </a:cubicBezTo>
                  <a:cubicBezTo>
                    <a:pt x="1553354" y="825850"/>
                    <a:pt x="1536665" y="832763"/>
                    <a:pt x="1519263" y="832763"/>
                  </a:cubicBezTo>
                  <a:lnTo>
                    <a:pt x="65614" y="832763"/>
                  </a:lnTo>
                  <a:cubicBezTo>
                    <a:pt x="29376" y="832763"/>
                    <a:pt x="0" y="803386"/>
                    <a:pt x="0" y="767148"/>
                  </a:cubicBezTo>
                  <a:lnTo>
                    <a:pt x="0" y="65614"/>
                  </a:lnTo>
                  <a:cubicBezTo>
                    <a:pt x="0" y="48212"/>
                    <a:pt x="6913" y="31523"/>
                    <a:pt x="19218" y="19218"/>
                  </a:cubicBezTo>
                  <a:cubicBezTo>
                    <a:pt x="31523" y="6913"/>
                    <a:pt x="48212" y="0"/>
                    <a:pt x="65614" y="0"/>
                  </a:cubicBezTo>
                  <a:close/>
                </a:path>
              </a:pathLst>
            </a:custGeom>
            <a:solidFill>
              <a:srgbClr val="2B7AF5">
                <a:alpha val="19608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91625" y="1497338"/>
            <a:ext cx="626983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Побуждающие выступления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Форма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06704" y="3295654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Состояние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92440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Отношение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12667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Понимание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E92FFF-896C-A6AE-0860-3931543AA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482451" y="4352929"/>
            <a:ext cx="9323097" cy="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096375" y="1029109"/>
            <a:ext cx="47625" cy="662859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374548" y="7848696"/>
            <a:ext cx="14401683" cy="0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2393598" y="1412166"/>
            <a:ext cx="28575" cy="6465105"/>
          </a:xfrm>
          <a:prstGeom prst="line">
            <a:avLst/>
          </a:prstGeom>
          <a:ln w="571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2906704" y="4695921"/>
            <a:ext cx="618967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Ритуальные 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речи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06704" y="1497338"/>
            <a:ext cx="602935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Развлекательные выступления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91625" y="4695921"/>
            <a:ext cx="626983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Информативные выступления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305923" y="1029109"/>
            <a:ext cx="6017579" cy="3161895"/>
            <a:chOff x="0" y="0"/>
            <a:chExt cx="1584877" cy="8327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84877" cy="832763"/>
            </a:xfrm>
            <a:custGeom>
              <a:avLst/>
              <a:gdLst/>
              <a:ahLst/>
              <a:cxnLst/>
              <a:rect l="l" t="t" r="r" b="b"/>
              <a:pathLst>
                <a:path w="1584877" h="832763">
                  <a:moveTo>
                    <a:pt x="65614" y="0"/>
                  </a:moveTo>
                  <a:lnTo>
                    <a:pt x="1519263" y="0"/>
                  </a:lnTo>
                  <a:cubicBezTo>
                    <a:pt x="1555500" y="0"/>
                    <a:pt x="1584877" y="29376"/>
                    <a:pt x="1584877" y="65614"/>
                  </a:cubicBezTo>
                  <a:lnTo>
                    <a:pt x="1584877" y="767148"/>
                  </a:lnTo>
                  <a:cubicBezTo>
                    <a:pt x="1584877" y="784550"/>
                    <a:pt x="1577964" y="801240"/>
                    <a:pt x="1565659" y="813545"/>
                  </a:cubicBezTo>
                  <a:cubicBezTo>
                    <a:pt x="1553354" y="825850"/>
                    <a:pt x="1536665" y="832763"/>
                    <a:pt x="1519263" y="832763"/>
                  </a:cubicBezTo>
                  <a:lnTo>
                    <a:pt x="65614" y="832763"/>
                  </a:lnTo>
                  <a:cubicBezTo>
                    <a:pt x="29376" y="832763"/>
                    <a:pt x="0" y="803386"/>
                    <a:pt x="0" y="767148"/>
                  </a:cubicBezTo>
                  <a:lnTo>
                    <a:pt x="0" y="65614"/>
                  </a:lnTo>
                  <a:cubicBezTo>
                    <a:pt x="0" y="48212"/>
                    <a:pt x="6913" y="31523"/>
                    <a:pt x="19218" y="19218"/>
                  </a:cubicBezTo>
                  <a:cubicBezTo>
                    <a:pt x="31523" y="6913"/>
                    <a:pt x="48212" y="0"/>
                    <a:pt x="65614" y="0"/>
                  </a:cubicBezTo>
                  <a:close/>
                </a:path>
              </a:pathLst>
            </a:custGeom>
            <a:solidFill>
              <a:srgbClr val="2B7AF5">
                <a:alpha val="19608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91625" y="1497338"/>
            <a:ext cx="626983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Побуждающие выступления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096" y="457200"/>
            <a:ext cx="361585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 err="1">
                <a:solidFill>
                  <a:schemeClr val="bg1"/>
                </a:solidFill>
                <a:latin typeface="Roboto"/>
              </a:rPr>
              <a:t>Форма</a:t>
            </a:r>
            <a:endParaRPr lang="en-US" sz="55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785507" y="7980181"/>
            <a:ext cx="447379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Информация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06704" y="3295654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Состояние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92440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Отношение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12667" y="6496146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47EA36"/>
                </a:solidFill>
                <a:latin typeface="Roboto Bold"/>
              </a:rPr>
              <a:t>Понимание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12667" y="3295654"/>
            <a:ext cx="602774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 err="1">
                <a:solidFill>
                  <a:srgbClr val="47EA36"/>
                </a:solidFill>
                <a:latin typeface="Roboto Bold"/>
              </a:rPr>
              <a:t>Действие</a:t>
            </a:r>
            <a:endParaRPr lang="en-US" sz="4500" dirty="0">
              <a:solidFill>
                <a:srgbClr val="47EA36"/>
              </a:solidFill>
              <a:latin typeface="Roboto Bold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E8A41B-5356-869C-847C-9D9EF66EA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446691"/>
            <a:ext cx="1215395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вы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понимаете </a:t>
            </a:r>
            <a:r>
              <a:rPr lang="en-US" sz="5500">
                <a:solidFill>
                  <a:schemeClr val="bg1"/>
                </a:solidFill>
                <a:latin typeface="Roboto"/>
              </a:rPr>
              <a:t>свою цель и четко определились с видом выступления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933DBC-5C4F-A7D6-23A6-943A2EFBD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446691"/>
            <a:ext cx="1215395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вы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понимаете </a:t>
            </a:r>
            <a:r>
              <a:rPr lang="en-US" sz="5500">
                <a:solidFill>
                  <a:schemeClr val="bg1"/>
                </a:solidFill>
                <a:latin typeface="Roboto"/>
              </a:rPr>
              <a:t>свою цель и четко определились с видом выступления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51339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Это уже 50% успеха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C58F94-277E-60EC-0755-0251CEB9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Вовлечение аудитории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EA0D5A-E5F7-1451-2C7F-962026400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15176" y="4295775"/>
            <a:ext cx="1065764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Выступление это не монолог, это Диалог!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30E6BC-E1A7-DDA7-1895-6CADDABA7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1F5BCC-9902-79C7-932D-21BD426A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1402" y="3921698"/>
            <a:ext cx="774519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Жестикуляция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4C4302-A473-02FE-2BF8-DBCE496BD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1402" y="3921698"/>
            <a:ext cx="7745196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Жестикуляция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Контакт глазами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44AA40-C7A6-ABF7-A4B9-A212247D3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1402" y="3921698"/>
            <a:ext cx="7745196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Жестикуляция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Контакт глазами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Энергетика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7F6F3A-D500-EA9D-E44D-60EEF0AD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49256" y="1019175"/>
            <a:ext cx="998948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Мы уже научились и умеем: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22173" y="3038475"/>
            <a:ext cx="14085683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Самопрезентовать себя;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Вести переговоры;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Коммуницировать;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Знаем, как сделать красивый голос и поставленную дикцию…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207B6-AE8E-A078-440D-71492D93A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1402" y="3921698"/>
            <a:ext cx="7745196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Жестикуляция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Контакт глазами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Энергетика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Скорость речи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C22EE9-12AE-454E-ED1F-E3C82CD12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1402" y="3921698"/>
            <a:ext cx="7745196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Жестикуляция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Контакт глазами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Энергетика 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Скорость речи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Громкость речи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C1FDE2-8807-7373-9CD8-D237747C9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93344" y="4082017"/>
            <a:ext cx="1250131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Мимика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5E3602-D8B9-E11A-0E96-FD240FD50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93344" y="4082017"/>
            <a:ext cx="1250131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Мимика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Голос и дикция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63D14-3B1F-F48D-DBB2-2F7B273AE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93344" y="4082017"/>
            <a:ext cx="12501312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Мимика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Голос и дикция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Дистанция и передвижения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E535B3-57EF-4310-AF3A-1028A9F3A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Инструменты для Вовлечение аудитории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93344" y="4082017"/>
            <a:ext cx="12501312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Мимика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Голос и дикция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Дистанция и передвижения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Взаимодействия с аудиторией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D44424-F5FC-A731-C29D-95E0DA96C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Домашнее задание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31293" y="3038475"/>
            <a:ext cx="13625414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Составить выступление по структуре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Расставить дома игрушки/предметы и выступить, используя все инструменты вовлечения аудитории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7EC2F2-F49C-E3AE-CB2B-418E2CC83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5EEA3A-B8B6-4178-FB61-9FD410C06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37609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требуют ответа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17AACE-27C6-A82E-F691-B3894B7F6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37609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74423" y="2537609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97F527-CE03-887F-D55C-AE1129BCA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2613566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Это все была подготовка!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47148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Подготовка к сегодняшней теме…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8DFB0C-F757-DAC8-9B0A-8183A7E4F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37609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74423" y="2537609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721492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Риторический</a:t>
            </a:r>
          </a:p>
        </p:txBody>
      </p:sp>
      <p:sp>
        <p:nvSpPr>
          <p:cNvPr id="10" name="AutoShape 10"/>
          <p:cNvSpPr/>
          <p:nvPr/>
        </p:nvSpPr>
        <p:spPr>
          <a:xfrm>
            <a:off x="4576793" y="3385334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12A6ED-EB2E-E083-0D51-B378B424E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37609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74423" y="2537609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721492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Риторический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8939" y="4905375"/>
            <a:ext cx="7344400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Риторический вопрос задается, чтобы человек нашел ответ в ваших словах</a:t>
            </a:r>
          </a:p>
        </p:txBody>
      </p:sp>
      <p:sp>
        <p:nvSpPr>
          <p:cNvPr id="11" name="AutoShape 11"/>
          <p:cNvSpPr/>
          <p:nvPr/>
        </p:nvSpPr>
        <p:spPr>
          <a:xfrm>
            <a:off x="4576793" y="3385334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>
            <a:off x="4576793" y="4569217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882C91-8019-6763-D4BE-F0C15DCAB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01F406-C913-90F3-4EB7-824F39EC0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B6C4D8-7D48-1729-A7EF-C1BDD8F13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213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Открытые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>
            <a:off x="8958422" y="3408059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FD583C-4D05-C70C-0315-285ADB7E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213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9675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64411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60961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4739497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>
            <a:off x="8958422" y="3408059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902CFC-66DF-F7A1-5BCF-4216FA2FB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213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9675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64411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60961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4739497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>
            <a:off x="8958422" y="3408059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TextBox 22"/>
          <p:cNvSpPr txBox="1"/>
          <p:nvPr/>
        </p:nvSpPr>
        <p:spPr>
          <a:xfrm>
            <a:off x="6715227" y="5553075"/>
            <a:ext cx="485754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одному человеку</a:t>
            </a:r>
          </a:p>
        </p:txBody>
      </p:sp>
      <p:sp>
        <p:nvSpPr>
          <p:cNvPr id="23" name="AutoShape 23"/>
          <p:cNvSpPr/>
          <p:nvPr/>
        </p:nvSpPr>
        <p:spPr>
          <a:xfrm flipH="1">
            <a:off x="8955904" y="4693929"/>
            <a:ext cx="5036" cy="75786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05525D-2E03-5E42-7ABA-49598567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213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9675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219" y="6486525"/>
            <a:ext cx="485754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на поднятие руки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64411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Нет</a:t>
            </a:r>
          </a:p>
        </p:txBody>
      </p:sp>
      <p:sp>
        <p:nvSpPr>
          <p:cNvPr id="13" name="AutoShape 13"/>
          <p:cNvSpPr/>
          <p:nvPr/>
        </p:nvSpPr>
        <p:spPr>
          <a:xfrm>
            <a:off x="2060961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>
            <a:off x="4739497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>
            <a:off x="8958422" y="3408059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 flipH="1">
            <a:off x="4176657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4" name="AutoShape 24"/>
          <p:cNvSpPr/>
          <p:nvPr/>
        </p:nvSpPr>
        <p:spPr>
          <a:xfrm>
            <a:off x="2087902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TextBox 25"/>
          <p:cNvSpPr txBox="1"/>
          <p:nvPr/>
        </p:nvSpPr>
        <p:spPr>
          <a:xfrm>
            <a:off x="6715227" y="5553075"/>
            <a:ext cx="485754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одному человеку</a:t>
            </a:r>
          </a:p>
        </p:txBody>
      </p:sp>
      <p:sp>
        <p:nvSpPr>
          <p:cNvPr id="26" name="AutoShape 26"/>
          <p:cNvSpPr/>
          <p:nvPr/>
        </p:nvSpPr>
        <p:spPr>
          <a:xfrm flipH="1">
            <a:off x="8955904" y="4693929"/>
            <a:ext cx="5036" cy="75786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17DED6C-7D24-18D7-16EB-6281A52BC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213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9675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219" y="6486525"/>
            <a:ext cx="485754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на поднятие руки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64411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15227" y="5553075"/>
            <a:ext cx="485754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одному человеку</a:t>
            </a:r>
          </a:p>
        </p:txBody>
      </p:sp>
      <p:sp>
        <p:nvSpPr>
          <p:cNvPr id="14" name="AutoShape 14"/>
          <p:cNvSpPr/>
          <p:nvPr/>
        </p:nvSpPr>
        <p:spPr>
          <a:xfrm>
            <a:off x="2060961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>
            <a:off x="4739497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8955904" y="4693929"/>
            <a:ext cx="5036" cy="75786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>
            <a:off x="8958422" y="3408059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4" name="AutoShape 24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 flipH="1">
            <a:off x="4176657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6" name="AutoShape 26"/>
          <p:cNvSpPr/>
          <p:nvPr/>
        </p:nvSpPr>
        <p:spPr>
          <a:xfrm>
            <a:off x="2087902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7" name="AutoShape 27"/>
          <p:cNvSpPr/>
          <p:nvPr/>
        </p:nvSpPr>
        <p:spPr>
          <a:xfrm flipV="1">
            <a:off x="6099751" y="6846313"/>
            <a:ext cx="1230953" cy="452173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7DD365-629D-B108-3E77-120985E8F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35560" y="3777715"/>
            <a:ext cx="512666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Полуоткрытые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8213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9675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6219" y="6486525"/>
            <a:ext cx="485754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на поднятие руки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64411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15227" y="5553075"/>
            <a:ext cx="485754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одному человеку</a:t>
            </a:r>
          </a:p>
        </p:txBody>
      </p:sp>
      <p:sp>
        <p:nvSpPr>
          <p:cNvPr id="15" name="AutoShape 15"/>
          <p:cNvSpPr/>
          <p:nvPr/>
        </p:nvSpPr>
        <p:spPr>
          <a:xfrm>
            <a:off x="2060961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4739497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H="1">
            <a:off x="8955904" y="4693929"/>
            <a:ext cx="5036" cy="75786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>
            <a:off x="11912629" y="3399581"/>
            <a:ext cx="625424" cy="428045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4" name="AutoShape 24"/>
          <p:cNvSpPr/>
          <p:nvPr/>
        </p:nvSpPr>
        <p:spPr>
          <a:xfrm>
            <a:off x="8958422" y="3408059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6" name="AutoShape 26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7" name="AutoShape 27"/>
          <p:cNvSpPr/>
          <p:nvPr/>
        </p:nvSpPr>
        <p:spPr>
          <a:xfrm flipH="1">
            <a:off x="4176657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AutoShape 28"/>
          <p:cNvSpPr/>
          <p:nvPr/>
        </p:nvSpPr>
        <p:spPr>
          <a:xfrm>
            <a:off x="11912629" y="3399581"/>
            <a:ext cx="625424" cy="428045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9" name="AutoShape 29"/>
          <p:cNvSpPr/>
          <p:nvPr/>
        </p:nvSpPr>
        <p:spPr>
          <a:xfrm>
            <a:off x="2087902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0" name="AutoShape 30"/>
          <p:cNvSpPr/>
          <p:nvPr/>
        </p:nvSpPr>
        <p:spPr>
          <a:xfrm flipV="1">
            <a:off x="6099751" y="6846313"/>
            <a:ext cx="1230953" cy="452173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4673C2B-B806-5284-87A6-6ED99AB03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44524" y="1019175"/>
            <a:ext cx="10198953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самое важное в ораторском искусстве?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EEBD42-4217-DD82-341A-23FC4410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Вопросы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1561" y="2510890"/>
            <a:ext cx="758487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Требуют ответа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Закрытые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35560" y="3777715"/>
            <a:ext cx="512666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Полуоткрытые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82130" y="3777715"/>
            <a:ext cx="475258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9675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6219" y="6486525"/>
            <a:ext cx="485754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на поднятие руки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64411" y="5133975"/>
            <a:ext cx="162637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15227" y="5553075"/>
            <a:ext cx="4857545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Вопрос одному человеку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16280" y="5553075"/>
            <a:ext cx="5365221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Открытый с ограничениями в 1-2 слова</a:t>
            </a:r>
          </a:p>
        </p:txBody>
      </p:sp>
      <p:sp>
        <p:nvSpPr>
          <p:cNvPr id="16" name="AutoShape 16"/>
          <p:cNvSpPr/>
          <p:nvPr/>
        </p:nvSpPr>
        <p:spPr>
          <a:xfrm>
            <a:off x="2060961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>
            <a:off x="4739497" y="4625440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>
            <a:off x="8955904" y="4693929"/>
            <a:ext cx="5036" cy="75786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 flipH="1">
            <a:off x="14696372" y="4693929"/>
            <a:ext cx="5036" cy="75786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4" name="AutoShape 24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>
            <a:off x="11912629" y="3399581"/>
            <a:ext cx="625424" cy="428045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6" name="AutoShape 26"/>
          <p:cNvSpPr/>
          <p:nvPr/>
        </p:nvSpPr>
        <p:spPr>
          <a:xfrm>
            <a:off x="8958422" y="3408059"/>
            <a:ext cx="0" cy="4796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7" name="AutoShape 27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AutoShape 28"/>
          <p:cNvSpPr/>
          <p:nvPr/>
        </p:nvSpPr>
        <p:spPr>
          <a:xfrm flipH="1">
            <a:off x="5580691" y="3430600"/>
            <a:ext cx="620945" cy="434517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9" name="AutoShape 29"/>
          <p:cNvSpPr/>
          <p:nvPr/>
        </p:nvSpPr>
        <p:spPr>
          <a:xfrm flipH="1">
            <a:off x="4176657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0" name="AutoShape 30"/>
          <p:cNvSpPr/>
          <p:nvPr/>
        </p:nvSpPr>
        <p:spPr>
          <a:xfrm>
            <a:off x="11912629" y="3399581"/>
            <a:ext cx="625424" cy="428045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1" name="AutoShape 31"/>
          <p:cNvSpPr/>
          <p:nvPr/>
        </p:nvSpPr>
        <p:spPr>
          <a:xfrm>
            <a:off x="2087902" y="6027691"/>
            <a:ext cx="535900" cy="5359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2" name="AutoShape 32"/>
          <p:cNvSpPr/>
          <p:nvPr/>
        </p:nvSpPr>
        <p:spPr>
          <a:xfrm flipV="1">
            <a:off x="6099751" y="6846313"/>
            <a:ext cx="1230953" cy="452173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AC4FD44-BE49-7537-B5E1-F550AB020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Домашнее задание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31293" y="3038475"/>
            <a:ext cx="13625414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Составить выступление, в котором будет 3 вида вопросов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Записать его на видео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Дать обратную связь, насколько были понятны вопросы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08620D-A602-25DB-6FB4-BBB4A573A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44524" y="1019175"/>
            <a:ext cx="10198953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самое важное в ораторском искусстве?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42957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монолог - всегда ДИАЛОГ!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70D1C-CB2F-1375-26CC-CA1422455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Вовлечение аудитории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487317-8589-9FA3-D4B6-11AA9B6C0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Виды выступлений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3457575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Для чего нужно понимать, какое у вас выступление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161FA2-0AE9-60E1-63C7-2A033CD7E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Виды выступлений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3457575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Какие виды выступлений вы знаете?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B14E5-43BE-7DB5-1D99-0710881AA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537</Words>
  <Application>Microsoft Office PowerPoint</Application>
  <PresentationFormat>Произвольный</PresentationFormat>
  <Paragraphs>258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Roboto Bold</vt:lpstr>
      <vt:lpstr>Roboto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Qamalladin university Часть 4</dc:title>
  <cp:lastModifiedBy>Валентин Жаравин</cp:lastModifiedBy>
  <cp:revision>5</cp:revision>
  <dcterms:created xsi:type="dcterms:W3CDTF">2006-08-16T00:00:00Z</dcterms:created>
  <dcterms:modified xsi:type="dcterms:W3CDTF">2025-03-11T08:53:34Z</dcterms:modified>
  <dc:identifier>DAFpbNgtWIo</dc:identifier>
</cp:coreProperties>
</file>