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</p:sldIdLst>
  <p:sldSz cx="18288000" cy="10287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DFF"/>
    <a:srgbClr val="050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0543" y="1332331"/>
            <a:ext cx="1268263" cy="126826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7A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572615" y="-543194"/>
            <a:ext cx="5053334" cy="1317653"/>
            <a:chOff x="0" y="0"/>
            <a:chExt cx="7339966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39966" cy="1913890"/>
            </a:xfrm>
            <a:custGeom>
              <a:avLst/>
              <a:gdLst/>
              <a:ahLst/>
              <a:cxnLst/>
              <a:rect l="l" t="t" r="r" b="b"/>
              <a:pathLst>
                <a:path w="7339966" h="1913890">
                  <a:moveTo>
                    <a:pt x="7339966" y="956945"/>
                  </a:moveTo>
                  <a:lnTo>
                    <a:pt x="7339966" y="956945"/>
                  </a:lnTo>
                  <a:cubicBezTo>
                    <a:pt x="7339966" y="1485392"/>
                    <a:pt x="6911595" y="1913890"/>
                    <a:pt x="6383021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6383021" y="0"/>
                  </a:lnTo>
                  <a:cubicBezTo>
                    <a:pt x="6911468" y="0"/>
                    <a:pt x="7339966" y="428371"/>
                    <a:pt x="7339966" y="956945"/>
                  </a:cubicBezTo>
                  <a:close/>
                </a:path>
              </a:pathLst>
            </a:custGeom>
            <a:solidFill>
              <a:srgbClr val="2B7AF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679785" y="1332331"/>
            <a:ext cx="4547774" cy="1268263"/>
            <a:chOff x="0" y="0"/>
            <a:chExt cx="6862884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862883" cy="1913890"/>
            </a:xfrm>
            <a:custGeom>
              <a:avLst/>
              <a:gdLst/>
              <a:ahLst/>
              <a:cxnLst/>
              <a:rect l="l" t="t" r="r" b="b"/>
              <a:pathLst>
                <a:path w="6862883" h="1913890">
                  <a:moveTo>
                    <a:pt x="6862883" y="956945"/>
                  </a:moveTo>
                  <a:lnTo>
                    <a:pt x="6862883" y="956945"/>
                  </a:lnTo>
                  <a:cubicBezTo>
                    <a:pt x="6862883" y="1485392"/>
                    <a:pt x="6434513" y="1913890"/>
                    <a:pt x="59059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5905938" y="0"/>
                  </a:lnTo>
                  <a:cubicBezTo>
                    <a:pt x="6434386" y="0"/>
                    <a:pt x="6862883" y="428371"/>
                    <a:pt x="6862883" y="956945"/>
                  </a:cubicBezTo>
                  <a:close/>
                </a:path>
              </a:pathLst>
            </a:custGeom>
            <a:solidFill>
              <a:srgbClr val="2B7AF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2954533"/>
            <a:ext cx="8616903" cy="1221184"/>
            <a:chOff x="0" y="0"/>
            <a:chExt cx="13661865" cy="19361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661865" cy="1936154"/>
            </a:xfrm>
            <a:custGeom>
              <a:avLst/>
              <a:gdLst/>
              <a:ahLst/>
              <a:cxnLst/>
              <a:rect l="l" t="t" r="r" b="b"/>
              <a:pathLst>
                <a:path w="13661865" h="1936154">
                  <a:moveTo>
                    <a:pt x="13661865" y="968077"/>
                  </a:moveTo>
                  <a:lnTo>
                    <a:pt x="13661865" y="968077"/>
                  </a:lnTo>
                  <a:cubicBezTo>
                    <a:pt x="13661865" y="1507656"/>
                    <a:pt x="13233493" y="1936154"/>
                    <a:pt x="12704920" y="1936154"/>
                  </a:cubicBezTo>
                  <a:lnTo>
                    <a:pt x="956945" y="1936154"/>
                  </a:lnTo>
                  <a:cubicBezTo>
                    <a:pt x="428371" y="1936154"/>
                    <a:pt x="0" y="1507656"/>
                    <a:pt x="0" y="968077"/>
                  </a:cubicBezTo>
                  <a:lnTo>
                    <a:pt x="0" y="968077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2704919" y="0"/>
                  </a:lnTo>
                  <a:cubicBezTo>
                    <a:pt x="13233366" y="0"/>
                    <a:pt x="13661865" y="428371"/>
                    <a:pt x="13661865" y="9680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0" y="8778662"/>
            <a:ext cx="18288000" cy="150833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1" name="Group 11"/>
          <p:cNvGrpSpPr/>
          <p:nvPr/>
        </p:nvGrpSpPr>
        <p:grpSpPr>
          <a:xfrm>
            <a:off x="17122153" y="-468265"/>
            <a:ext cx="1268263" cy="12682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7AF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28700"/>
            <a:ext cx="3159387" cy="7753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56465" y="3153370"/>
            <a:ext cx="8292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Arial Black" panose="020B0A04020102020204" pitchFamily="34" charset="0"/>
              </a:rPr>
              <a:t>Excel + Google Sheet</a:t>
            </a:r>
            <a:endParaRPr lang="ru-RU" sz="5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7ECED28-C97D-783A-86CB-99D780758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453" l="10000" r="90000">
                        <a14:foregroundMark x1="53125" y1="10703" x2="48203" y2="6094"/>
                        <a14:foregroundMark x1="42969" y1="6875" x2="47344" y2="4922"/>
                        <a14:foregroundMark x1="50313" y1="3125" x2="45703" y2="3125"/>
                        <a14:foregroundMark x1="34922" y1="51016" x2="35859" y2="64531"/>
                        <a14:foregroundMark x1="35859" y1="64531" x2="45781" y2="85391"/>
                        <a14:foregroundMark x1="45781" y1="85391" x2="32344" y2="92188"/>
                        <a14:foregroundMark x1="32344" y1="92188" x2="27500" y2="74609"/>
                        <a14:foregroundMark x1="27500" y1="74609" x2="39844" y2="65859"/>
                        <a14:foregroundMark x1="10938" y1="95078" x2="24766" y2="95625"/>
                        <a14:foregroundMark x1="24766" y1="95625" x2="43047" y2="94453"/>
                        <a14:foregroundMark x1="43047" y1="94453" x2="60234" y2="99219"/>
                        <a14:foregroundMark x1="60234" y1="99219" x2="74531" y2="97578"/>
                        <a14:foregroundMark x1="74531" y1="97578" x2="77031" y2="994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11400" y="5143500"/>
            <a:ext cx="3635162" cy="36351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496800" y="8034760"/>
            <a:ext cx="5692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Кристина Галунщикова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98410"/>
            <a:ext cx="18278588" cy="1416753"/>
          </a:xfrm>
          <a:prstGeom prst="rect">
            <a:avLst/>
          </a:prstGeom>
          <a:solidFill>
            <a:srgbClr val="2B7AF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41998" b="41044"/>
          <a:stretch>
            <a:fillRect/>
          </a:stretch>
        </p:blipFill>
        <p:spPr>
          <a:xfrm>
            <a:off x="152400" y="574429"/>
            <a:ext cx="4297203" cy="10306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600" y="705036"/>
            <a:ext cx="109328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dirty="0">
                <a:solidFill>
                  <a:srgbClr val="00B050"/>
                </a:solidFill>
                <a:latin typeface="Arial Black" panose="020B0A04020102020204" pitchFamily="34" charset="0"/>
              </a:rPr>
              <a:t>Дополнительно горячие клавиши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032661"/>
              </p:ext>
            </p:extLst>
          </p:nvPr>
        </p:nvGraphicFramePr>
        <p:xfrm>
          <a:off x="865766" y="1849159"/>
          <a:ext cx="8282940" cy="68051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72965">
                  <a:extLst>
                    <a:ext uri="{9D8B030D-6E8A-4147-A177-3AD203B41FA5}">
                      <a16:colId xmlns:a16="http://schemas.microsoft.com/office/drawing/2014/main" val="3532978426"/>
                    </a:ext>
                  </a:extLst>
                </a:gridCol>
                <a:gridCol w="5809975">
                  <a:extLst>
                    <a:ext uri="{9D8B030D-6E8A-4147-A177-3AD203B41FA5}">
                      <a16:colId xmlns:a16="http://schemas.microsoft.com/office/drawing/2014/main" val="2888055994"/>
                    </a:ext>
                  </a:extLst>
                </a:gridCol>
              </a:tblGrid>
              <a:tr h="1744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Кнопка, которая позволяет войти в строку формулы ячейки и ввести данные, а также перемещаться по строке формулы (вместо того, чтобы два раза кликать мышкой по ячейке). Кроме того, эта кнопка позволяет увидеть ячейки с данными, состоящими в данной формуле.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6555118"/>
                  </a:ext>
                </a:extLst>
              </a:tr>
              <a:tr h="348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Ctrl</a:t>
                      </a:r>
                      <a:r>
                        <a:rPr lang="ru-RU" sz="1800">
                          <a:effectLst/>
                        </a:rPr>
                        <a:t>+</a:t>
                      </a:r>
                      <a:r>
                        <a:rPr lang="en-US" sz="1800">
                          <a:effectLst/>
                        </a:rPr>
                        <a:t>C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Copy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3872330"/>
                  </a:ext>
                </a:extLst>
              </a:tr>
              <a:tr h="348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Ctrl</a:t>
                      </a:r>
                      <a:r>
                        <a:rPr lang="ru-RU" sz="1800">
                          <a:effectLst/>
                        </a:rPr>
                        <a:t>+</a:t>
                      </a:r>
                      <a:r>
                        <a:rPr lang="en-US" sz="1800">
                          <a:effectLst/>
                        </a:rPr>
                        <a:t>V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Paste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0277189"/>
                  </a:ext>
                </a:extLst>
              </a:tr>
              <a:tr h="348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Ctrl</a:t>
                      </a:r>
                      <a:r>
                        <a:rPr lang="ru-RU" sz="1800">
                          <a:effectLst/>
                        </a:rPr>
                        <a:t>+</a:t>
                      </a:r>
                      <a:r>
                        <a:rPr lang="en-US" sz="1800">
                          <a:effectLst/>
                        </a:rPr>
                        <a:t>X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Cut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9914676"/>
                  </a:ext>
                </a:extLst>
              </a:tr>
              <a:tr h="1046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Ctrl</a:t>
                      </a:r>
                      <a:r>
                        <a:rPr lang="ru-RU" sz="1800">
                          <a:effectLst/>
                        </a:rPr>
                        <a:t>+</a:t>
                      </a:r>
                      <a:r>
                        <a:rPr lang="en-US" sz="1800">
                          <a:effectLst/>
                        </a:rPr>
                        <a:t>S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Сохраняет текущий документ (рекомендуется делать периодически, потому что когда </a:t>
                      </a:r>
                      <a:r>
                        <a:rPr lang="en-US" sz="1800">
                          <a:effectLst/>
                        </a:rPr>
                        <a:t>excel</a:t>
                      </a:r>
                      <a:r>
                        <a:rPr lang="ru-RU" sz="1800">
                          <a:effectLst/>
                        </a:rPr>
                        <a:t> умирает неожиданно, никакого </a:t>
                      </a:r>
                      <a:r>
                        <a:rPr lang="en-US" sz="1800">
                          <a:effectLst/>
                        </a:rPr>
                        <a:t>recovery AS</a:t>
                      </a:r>
                      <a:r>
                        <a:rPr lang="ru-RU" sz="1800">
                          <a:effectLst/>
                        </a:rPr>
                        <a:t>2’шных документов не происходит).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2722303"/>
                  </a:ext>
                </a:extLst>
              </a:tr>
              <a:tr h="348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Ctrl</a:t>
                      </a:r>
                      <a:r>
                        <a:rPr lang="ru-RU" sz="1800">
                          <a:effectLst/>
                        </a:rPr>
                        <a:t>+</a:t>
                      </a:r>
                      <a:r>
                        <a:rPr lang="en-US" sz="1800">
                          <a:effectLst/>
                        </a:rPr>
                        <a:t>Z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Undo </a:t>
                      </a:r>
                      <a:r>
                        <a:rPr lang="ru-RU" sz="1800">
                          <a:effectLst/>
                        </a:rPr>
                        <a:t>= отмена предыдущего действия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0701656"/>
                  </a:ext>
                </a:extLst>
              </a:tr>
              <a:tr h="348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Ctrl</a:t>
                      </a:r>
                      <a:r>
                        <a:rPr lang="ru-RU" sz="1800">
                          <a:effectLst/>
                        </a:rPr>
                        <a:t>+</a:t>
                      </a:r>
                      <a:r>
                        <a:rPr lang="en-US" sz="1800">
                          <a:effectLst/>
                        </a:rPr>
                        <a:t>Y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Redo</a:t>
                      </a:r>
                      <a:r>
                        <a:rPr lang="ru-RU" sz="1800">
                          <a:effectLst/>
                        </a:rPr>
                        <a:t> = отмена отмены предыдущего действия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6396901"/>
                  </a:ext>
                </a:extLst>
              </a:tr>
              <a:tr h="1046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Ctrl</a:t>
                      </a:r>
                      <a:r>
                        <a:rPr lang="ru-RU" sz="1800">
                          <a:effectLst/>
                        </a:rPr>
                        <a:t>+</a:t>
                      </a:r>
                      <a:r>
                        <a:rPr lang="en-US" sz="1800">
                          <a:effectLst/>
                        </a:rPr>
                        <a:t>Pg Dn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Перемещает в следующий лист в </a:t>
                      </a:r>
                      <a:r>
                        <a:rPr lang="en-US" sz="1800">
                          <a:effectLst/>
                        </a:rPr>
                        <a:t>excel</a:t>
                      </a:r>
                      <a:r>
                        <a:rPr lang="ru-RU" sz="1800">
                          <a:effectLst/>
                        </a:rPr>
                        <a:t>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Например: Если Вы в </a:t>
                      </a:r>
                      <a:r>
                        <a:rPr lang="en-US" sz="1800">
                          <a:effectLst/>
                        </a:rPr>
                        <a:t>excel</a:t>
                      </a:r>
                      <a:r>
                        <a:rPr lang="ru-RU" sz="1800">
                          <a:effectLst/>
                        </a:rPr>
                        <a:t> стоите на листке «Лист 1», то после нажатия </a:t>
                      </a:r>
                      <a:r>
                        <a:rPr lang="en-US" sz="1800">
                          <a:effectLst/>
                        </a:rPr>
                        <a:t>Ctrl</a:t>
                      </a:r>
                      <a:r>
                        <a:rPr lang="ru-RU" sz="1800">
                          <a:effectLst/>
                        </a:rPr>
                        <a:t>+</a:t>
                      </a:r>
                      <a:r>
                        <a:rPr lang="en-US" sz="1800">
                          <a:effectLst/>
                        </a:rPr>
                        <a:t>Pg Dn</a:t>
                      </a:r>
                      <a:r>
                        <a:rPr lang="ru-RU" sz="1800">
                          <a:effectLst/>
                        </a:rPr>
                        <a:t> окажетесь на «Лист 2».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197513"/>
                  </a:ext>
                </a:extLst>
              </a:tr>
              <a:tr h="348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Ctrl</a:t>
                      </a:r>
                      <a:r>
                        <a:rPr lang="ru-RU" sz="1800">
                          <a:effectLst/>
                        </a:rPr>
                        <a:t>+</a:t>
                      </a:r>
                      <a:r>
                        <a:rPr lang="en-US" sz="1800">
                          <a:effectLst/>
                        </a:rPr>
                        <a:t>Pg Up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Аналогично, перемещает в предыдущий лист в </a:t>
                      </a:r>
                      <a:r>
                        <a:rPr lang="en-US" sz="1800">
                          <a:effectLst/>
                        </a:rPr>
                        <a:t>excel</a:t>
                      </a:r>
                      <a:r>
                        <a:rPr lang="ru-RU" sz="1800">
                          <a:effectLst/>
                        </a:rPr>
                        <a:t>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6392276"/>
                  </a:ext>
                </a:extLst>
              </a:tr>
              <a:tr h="697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Alt</a:t>
                      </a:r>
                      <a:r>
                        <a:rPr lang="ru-RU" sz="1800">
                          <a:effectLst/>
                        </a:rPr>
                        <a:t>+</a:t>
                      </a:r>
                      <a:r>
                        <a:rPr lang="en-US" sz="1800">
                          <a:effectLst/>
                        </a:rPr>
                        <a:t>Tab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Открывает предыдущий документ. Если держать </a:t>
                      </a:r>
                      <a:r>
                        <a:rPr lang="en-US" sz="1800" dirty="0">
                          <a:effectLst/>
                        </a:rPr>
                        <a:t>Alt</a:t>
                      </a:r>
                      <a:r>
                        <a:rPr lang="ru-RU" sz="1800" dirty="0">
                          <a:effectLst/>
                        </a:rPr>
                        <a:t> и нажимать </a:t>
                      </a:r>
                      <a:r>
                        <a:rPr lang="en-US" sz="1800" dirty="0">
                          <a:effectLst/>
                        </a:rPr>
                        <a:t>Tab</a:t>
                      </a:r>
                      <a:r>
                        <a:rPr lang="ru-RU" sz="1800" dirty="0">
                          <a:effectLst/>
                        </a:rPr>
                        <a:t>, то можно выбрать любой открытый документ.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9774218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72535"/>
              </p:ext>
            </p:extLst>
          </p:nvPr>
        </p:nvGraphicFramePr>
        <p:xfrm>
          <a:off x="10149840" y="1866900"/>
          <a:ext cx="6842760" cy="50775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42982">
                  <a:extLst>
                    <a:ext uri="{9D8B030D-6E8A-4147-A177-3AD203B41FA5}">
                      <a16:colId xmlns:a16="http://schemas.microsoft.com/office/drawing/2014/main" val="1597182157"/>
                    </a:ext>
                  </a:extLst>
                </a:gridCol>
                <a:gridCol w="4799778">
                  <a:extLst>
                    <a:ext uri="{9D8B030D-6E8A-4147-A177-3AD203B41FA5}">
                      <a16:colId xmlns:a16="http://schemas.microsoft.com/office/drawing/2014/main" val="2737313733"/>
                    </a:ext>
                  </a:extLst>
                </a:gridCol>
              </a:tblGrid>
              <a:tr h="263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Ctrl</a:t>
                      </a:r>
                      <a:r>
                        <a:rPr lang="ru-RU" sz="1600" dirty="0">
                          <a:effectLst/>
                        </a:rPr>
                        <a:t>+стрелочка вниз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Переводит текущую ячейку в самый низ списка.</a:t>
                      </a: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2060652636"/>
                  </a:ext>
                </a:extLst>
              </a:tr>
              <a:tr h="167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Ctrl</a:t>
                      </a:r>
                      <a:r>
                        <a:rPr lang="ru-RU" sz="1600">
                          <a:effectLst/>
                        </a:rPr>
                        <a:t>+стрелочка вверх, вправо, влево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Работают аналогично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1148852932"/>
                  </a:ext>
                </a:extLst>
              </a:tr>
              <a:tr h="668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Ctrl</a:t>
                      </a:r>
                      <a:r>
                        <a:rPr lang="ru-RU" sz="1600">
                          <a:effectLst/>
                        </a:rPr>
                        <a:t>+</a:t>
                      </a:r>
                      <a:r>
                        <a:rPr lang="en-US" sz="1600">
                          <a:effectLst/>
                        </a:rPr>
                        <a:t>Shift</a:t>
                      </a:r>
                      <a:r>
                        <a:rPr lang="ru-RU" sz="1600">
                          <a:effectLst/>
                        </a:rPr>
                        <a:t>+стрелочка вниз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только переводит Вас в нужную ячейку, но и выделяет все те ячейки, которые Вы пробегаете</a:t>
                      </a: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1301797646"/>
                  </a:ext>
                </a:extLst>
              </a:tr>
              <a:tr h="167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Ctrl</a:t>
                      </a:r>
                      <a:r>
                        <a:rPr lang="ru-RU" sz="1600">
                          <a:effectLst/>
                        </a:rPr>
                        <a:t>+</a:t>
                      </a:r>
                      <a:r>
                        <a:rPr lang="en-US" sz="1600">
                          <a:effectLst/>
                        </a:rPr>
                        <a:t>Shift</a:t>
                      </a:r>
                      <a:r>
                        <a:rPr lang="ru-RU" sz="1600">
                          <a:effectLst/>
                        </a:rPr>
                        <a:t>+стрелочка вверх, вправо, влево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Работают аналогично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3550497779"/>
                  </a:ext>
                </a:extLst>
              </a:tr>
              <a:tr h="167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Ctrl</a:t>
                      </a:r>
                      <a:r>
                        <a:rPr lang="ru-RU" sz="1600">
                          <a:effectLst/>
                        </a:rPr>
                        <a:t>+</a:t>
                      </a:r>
                      <a:r>
                        <a:rPr lang="en-US" sz="1600">
                          <a:effectLst/>
                        </a:rPr>
                        <a:t>B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Меняет шрифт на жирный и обратно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3226725787"/>
                  </a:ext>
                </a:extLst>
              </a:tr>
              <a:tr h="83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Ctrl</a:t>
                      </a:r>
                      <a:r>
                        <a:rPr lang="ru-RU" sz="1600">
                          <a:effectLst/>
                        </a:rPr>
                        <a:t>+</a:t>
                      </a:r>
                      <a:r>
                        <a:rPr lang="en-US" sz="1600">
                          <a:effectLst/>
                        </a:rPr>
                        <a:t>I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Меняет шрифт на курсив и обратно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3259012802"/>
                  </a:ext>
                </a:extLst>
              </a:tr>
              <a:tr h="83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Ctrl</a:t>
                      </a:r>
                      <a:r>
                        <a:rPr lang="ru-RU" sz="1600">
                          <a:effectLst/>
                        </a:rPr>
                        <a:t>+</a:t>
                      </a:r>
                      <a:r>
                        <a:rPr lang="en-US" sz="1600">
                          <a:effectLst/>
                        </a:rPr>
                        <a:t>U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Подчеркивание и обратно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2441643092"/>
                  </a:ext>
                </a:extLst>
              </a:tr>
              <a:tr h="83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Ctrl</a:t>
                      </a:r>
                      <a:r>
                        <a:rPr lang="ru-RU" sz="1600">
                          <a:effectLst/>
                        </a:rPr>
                        <a:t>+минус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Удаляет ячейки в </a:t>
                      </a:r>
                      <a:r>
                        <a:rPr lang="en-US" sz="1600">
                          <a:effectLst/>
                        </a:rPr>
                        <a:t>excel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1213365397"/>
                  </a:ext>
                </a:extLst>
              </a:tr>
              <a:tr h="83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Ctrl</a:t>
                      </a:r>
                      <a:r>
                        <a:rPr lang="ru-RU" sz="1600">
                          <a:effectLst/>
                        </a:rPr>
                        <a:t>+</a:t>
                      </a:r>
                      <a:r>
                        <a:rPr lang="en-US" sz="1600">
                          <a:effectLst/>
                        </a:rPr>
                        <a:t>Shift</a:t>
                      </a:r>
                      <a:r>
                        <a:rPr lang="ru-RU" sz="1600">
                          <a:effectLst/>
                        </a:rPr>
                        <a:t>+плюс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Добавляет ячейки в </a:t>
                      </a:r>
                      <a:r>
                        <a:rPr lang="en-US" sz="1600">
                          <a:effectLst/>
                        </a:rPr>
                        <a:t>excel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127205933"/>
                  </a:ext>
                </a:extLst>
              </a:tr>
              <a:tr h="83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Shift</a:t>
                      </a:r>
                      <a:r>
                        <a:rPr lang="ru-RU" sz="1600">
                          <a:effectLst/>
                        </a:rPr>
                        <a:t>+пробел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Выделяет ту строку, в которой Вы сейчас находитесь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1231840900"/>
                  </a:ext>
                </a:extLst>
              </a:tr>
              <a:tr h="165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Ctrl</a:t>
                      </a:r>
                      <a:r>
                        <a:rPr lang="ru-RU" sz="1600">
                          <a:effectLst/>
                        </a:rPr>
                        <a:t>+пробел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Выделяет тот столбец, в котором Вы сейчас находитесь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2031507822"/>
                  </a:ext>
                </a:extLst>
              </a:tr>
              <a:tr h="334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Ctrl</a:t>
                      </a:r>
                      <a:r>
                        <a:rPr lang="ru-RU" sz="1600">
                          <a:effectLst/>
                        </a:rPr>
                        <a:t>+</a:t>
                      </a:r>
                      <a:r>
                        <a:rPr lang="en-US" sz="1600">
                          <a:effectLst/>
                        </a:rPr>
                        <a:t>Home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Возвращает в начало документа (в случае </a:t>
                      </a:r>
                      <a:r>
                        <a:rPr lang="en-US" sz="1600" dirty="0">
                          <a:effectLst/>
                        </a:rPr>
                        <a:t>excel</a:t>
                      </a:r>
                      <a:r>
                        <a:rPr lang="ru-RU" sz="1600" dirty="0">
                          <a:effectLst/>
                        </a:rPr>
                        <a:t> – в левый верхний угол листа, в случае </a:t>
                      </a:r>
                      <a:r>
                        <a:rPr lang="ru-RU" sz="1600" dirty="0" err="1">
                          <a:effectLst/>
                        </a:rPr>
                        <a:t>ворда</a:t>
                      </a:r>
                      <a:r>
                        <a:rPr lang="ru-RU" sz="1600" dirty="0">
                          <a:effectLst/>
                        </a:rPr>
                        <a:t> – на первую страницу документа)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4191898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191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9580004"/>
            <a:ext cx="18278588" cy="735159"/>
          </a:xfrm>
          <a:prstGeom prst="rect">
            <a:avLst/>
          </a:prstGeom>
          <a:solidFill>
            <a:srgbClr val="2B7AF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41998" b="41044"/>
          <a:stretch>
            <a:fillRect/>
          </a:stretch>
        </p:blipFill>
        <p:spPr>
          <a:xfrm>
            <a:off x="152400" y="574429"/>
            <a:ext cx="4297203" cy="10306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600" y="705036"/>
            <a:ext cx="109328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dirty="0">
                <a:solidFill>
                  <a:srgbClr val="00B050"/>
                </a:solidFill>
                <a:latin typeface="Arial Black" panose="020B0A04020102020204" pitchFamily="34" charset="0"/>
              </a:rPr>
              <a:t>Дополнительно горячие клавиши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68530"/>
              </p:ext>
            </p:extLst>
          </p:nvPr>
        </p:nvGraphicFramePr>
        <p:xfrm>
          <a:off x="1905000" y="1656023"/>
          <a:ext cx="15240000" cy="78730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50071">
                  <a:extLst>
                    <a:ext uri="{9D8B030D-6E8A-4147-A177-3AD203B41FA5}">
                      <a16:colId xmlns:a16="http://schemas.microsoft.com/office/drawing/2014/main" val="3549916624"/>
                    </a:ext>
                  </a:extLst>
                </a:gridCol>
                <a:gridCol w="10689929">
                  <a:extLst>
                    <a:ext uri="{9D8B030D-6E8A-4147-A177-3AD203B41FA5}">
                      <a16:colId xmlns:a16="http://schemas.microsoft.com/office/drawing/2014/main" val="1869054150"/>
                    </a:ext>
                  </a:extLst>
                </a:gridCol>
              </a:tblGrid>
              <a:tr h="557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</a:t>
                      </a: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Повторяет предыдущее действие (работает в </a:t>
                      </a:r>
                      <a:r>
                        <a:rPr lang="en-US" sz="1600" dirty="0">
                          <a:effectLst/>
                        </a:rPr>
                        <a:t>excel</a:t>
                      </a:r>
                      <a:r>
                        <a:rPr lang="ru-RU" sz="1600" dirty="0">
                          <a:effectLst/>
                        </a:rPr>
                        <a:t> и </a:t>
                      </a:r>
                      <a:r>
                        <a:rPr lang="ru-RU" sz="1600" dirty="0" err="1">
                          <a:effectLst/>
                        </a:rPr>
                        <a:t>ворде</a:t>
                      </a:r>
                      <a:r>
                        <a:rPr lang="ru-RU" sz="1600" dirty="0">
                          <a:effectLst/>
                        </a:rPr>
                        <a:t>)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57355486"/>
                  </a:ext>
                </a:extLst>
              </a:tr>
              <a:tr h="465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Флажок+</a:t>
                      </a:r>
                      <a:r>
                        <a:rPr lang="en-US" sz="2400">
                          <a:effectLst/>
                        </a:rPr>
                        <a:t>D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(Флажок, это обозначение </a:t>
                      </a:r>
                      <a:r>
                        <a:rPr lang="en-US" sz="1600" dirty="0">
                          <a:effectLst/>
                        </a:rPr>
                        <a:t>windows</a:t>
                      </a:r>
                      <a:r>
                        <a:rPr lang="ru-RU" sz="1600" dirty="0">
                          <a:effectLst/>
                        </a:rPr>
                        <a:t>, обычно располагается слева снизу рядом с </a:t>
                      </a:r>
                      <a:r>
                        <a:rPr lang="en-US" sz="1600" dirty="0">
                          <a:effectLst/>
                        </a:rPr>
                        <a:t>Ctrl</a:t>
                      </a:r>
                      <a:r>
                        <a:rPr lang="ru-RU" sz="1600" dirty="0">
                          <a:effectLst/>
                        </a:rPr>
                        <a:t> и </a:t>
                      </a:r>
                      <a:r>
                        <a:rPr lang="en-US" sz="1600" dirty="0">
                          <a:effectLst/>
                        </a:rPr>
                        <a:t>Alt</a:t>
                      </a:r>
                      <a:r>
                        <a:rPr lang="ru-RU" sz="1600" dirty="0">
                          <a:effectLst/>
                        </a:rPr>
                        <a:t>) – сворачивает все открытые документы.</a:t>
                      </a: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1248787058"/>
                  </a:ext>
                </a:extLst>
              </a:tr>
              <a:tr h="348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Alt</a:t>
                      </a:r>
                      <a:r>
                        <a:rPr lang="ru-RU" sz="2400">
                          <a:effectLst/>
                        </a:rPr>
                        <a:t>+</a:t>
                      </a:r>
                      <a:r>
                        <a:rPr lang="en-US" sz="2400">
                          <a:effectLst/>
                        </a:rPr>
                        <a:t>F</a:t>
                      </a: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Закрывает открытый документ. Не рекомендуется в </a:t>
                      </a:r>
                      <a:r>
                        <a:rPr lang="en-US" sz="1600">
                          <a:effectLst/>
                        </a:rPr>
                        <a:t>excel</a:t>
                      </a:r>
                      <a:r>
                        <a:rPr lang="ru-RU" sz="1600">
                          <a:effectLst/>
                        </a:rPr>
                        <a:t>, так как закрывает весь </a:t>
                      </a:r>
                      <a:r>
                        <a:rPr lang="en-US" sz="1600">
                          <a:effectLst/>
                        </a:rPr>
                        <a:t>excel</a:t>
                      </a:r>
                      <a:r>
                        <a:rPr lang="ru-RU" sz="1600">
                          <a:effectLst/>
                        </a:rPr>
                        <a:t>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2429475348"/>
                  </a:ext>
                </a:extLst>
              </a:tr>
              <a:tr h="348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Ctrl</a:t>
                      </a:r>
                      <a:r>
                        <a:rPr lang="ru-RU" sz="2400">
                          <a:effectLst/>
                        </a:rPr>
                        <a:t>+</a:t>
                      </a:r>
                      <a:r>
                        <a:rPr lang="en-US" sz="2400">
                          <a:effectLst/>
                        </a:rPr>
                        <a:t>F</a:t>
                      </a: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Закрывает только один документ в </a:t>
                      </a:r>
                      <a:r>
                        <a:rPr lang="en-US" sz="1600">
                          <a:effectLst/>
                        </a:rPr>
                        <a:t>excel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3122666970"/>
                  </a:ext>
                </a:extLst>
              </a:tr>
              <a:tr h="348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Ctrl</a:t>
                      </a:r>
                      <a:r>
                        <a:rPr lang="ru-RU" sz="2400">
                          <a:effectLst/>
                        </a:rPr>
                        <a:t>+</a:t>
                      </a:r>
                      <a:r>
                        <a:rPr lang="en-US" sz="2400">
                          <a:effectLst/>
                        </a:rPr>
                        <a:t>F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Вызывает окно поиска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3859638579"/>
                  </a:ext>
                </a:extLst>
              </a:tr>
              <a:tr h="348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Ctrl</a:t>
                      </a:r>
                      <a:r>
                        <a:rPr lang="ru-RU" sz="2400">
                          <a:effectLst/>
                        </a:rPr>
                        <a:t>+</a:t>
                      </a:r>
                      <a:r>
                        <a:rPr lang="en-US" sz="2400">
                          <a:effectLst/>
                        </a:rPr>
                        <a:t>H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Вызывает окно поиска на закладке </a:t>
                      </a:r>
                      <a:r>
                        <a:rPr lang="en-US" sz="1600">
                          <a:effectLst/>
                        </a:rPr>
                        <a:t>Replace</a:t>
                      </a:r>
                      <a:r>
                        <a:rPr lang="ru-RU" sz="1600">
                          <a:effectLst/>
                        </a:rPr>
                        <a:t>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2883761071"/>
                  </a:ext>
                </a:extLst>
              </a:tr>
              <a:tr h="1628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Alt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Заходит в меню. Дальше чтобы выбрать нужный пункт меню, нужно нажать букву, которая подчеркнута в его названии. Такие комбинации имеет смысл учить только, если Вы их часто используете</a:t>
                      </a: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Например: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Ctrl</a:t>
                      </a:r>
                      <a:r>
                        <a:rPr lang="ru-RU" sz="1600" dirty="0">
                          <a:effectLst/>
                        </a:rPr>
                        <a:t>+</a:t>
                      </a:r>
                      <a:r>
                        <a:rPr lang="en-US" sz="1600" dirty="0">
                          <a:effectLst/>
                        </a:rPr>
                        <a:t>Alt</a:t>
                      </a:r>
                      <a:r>
                        <a:rPr lang="ru-RU" sz="1600" dirty="0">
                          <a:effectLst/>
                        </a:rPr>
                        <a:t>+</a:t>
                      </a:r>
                      <a:r>
                        <a:rPr lang="en-US" sz="1600" dirty="0">
                          <a:effectLst/>
                        </a:rPr>
                        <a:t>F</a:t>
                      </a:r>
                      <a:r>
                        <a:rPr lang="ru-RU" sz="1600" dirty="0">
                          <a:effectLst/>
                        </a:rPr>
                        <a:t>9 (обновить ссылки на </a:t>
                      </a:r>
                      <a:r>
                        <a:rPr lang="en-US" sz="1600" dirty="0">
                          <a:effectLst/>
                        </a:rPr>
                        <a:t>Trial Balance</a:t>
                      </a:r>
                      <a:r>
                        <a:rPr lang="ru-RU" sz="1600" dirty="0">
                          <a:effectLst/>
                        </a:rPr>
                        <a:t>)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Alt, S, H, S (Synchronize changes)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Alt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en-US" sz="1600" dirty="0">
                          <a:effectLst/>
                        </a:rPr>
                        <a:t>D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en-US" sz="1600" dirty="0">
                          <a:effectLst/>
                        </a:rPr>
                        <a:t>F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en-US" sz="1600" dirty="0">
                          <a:effectLst/>
                        </a:rPr>
                        <a:t>F</a:t>
                      </a:r>
                      <a:r>
                        <a:rPr lang="ru-RU" sz="1600" dirty="0">
                          <a:effectLst/>
                        </a:rPr>
                        <a:t>. (Установить/снять фильтр)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Alt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en-US" sz="1600" dirty="0">
                          <a:effectLst/>
                        </a:rPr>
                        <a:t>D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en-US" sz="1600" dirty="0">
                          <a:effectLst/>
                        </a:rPr>
                        <a:t>F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en-US" sz="1600" dirty="0">
                          <a:effectLst/>
                        </a:rPr>
                        <a:t>F</a:t>
                      </a:r>
                      <a:r>
                        <a:rPr lang="ru-RU" sz="1600" dirty="0">
                          <a:effectLst/>
                        </a:rPr>
                        <a:t>. (Закрепить/освободить области)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4270905991"/>
                  </a:ext>
                </a:extLst>
              </a:tr>
              <a:tr h="1628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Ctrl</a:t>
                      </a:r>
                      <a:r>
                        <a:rPr lang="ru-RU" sz="2400">
                          <a:effectLst/>
                        </a:rPr>
                        <a:t>+</a:t>
                      </a:r>
                      <a:r>
                        <a:rPr lang="en-US" sz="2400">
                          <a:effectLst/>
                        </a:rPr>
                        <a:t>Shift</a:t>
                      </a:r>
                      <a:r>
                        <a:rPr lang="ru-RU" sz="2400">
                          <a:effectLst/>
                        </a:rPr>
                        <a:t>+Цифра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Меняет формат ячейки в зависимости от цифры: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1 – Формат числа с запятыми и двумя знаками после точки (1,000.00)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3 – Формат даты (02-</a:t>
                      </a:r>
                      <a:r>
                        <a:rPr lang="en-US" sz="1600" dirty="0">
                          <a:effectLst/>
                        </a:rPr>
                        <a:t>May-04)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4 – То же, что и 1, только со значком $ ($1,000.00)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5 – </a:t>
                      </a:r>
                      <a:r>
                        <a:rPr lang="ru-RU" sz="1600" dirty="0">
                          <a:effectLst/>
                        </a:rPr>
                        <a:t>Проценты</a:t>
                      </a:r>
                      <a:r>
                        <a:rPr lang="en-US" sz="1600" dirty="0">
                          <a:effectLst/>
                        </a:rPr>
                        <a:t> (100%)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7 – обводит в рамочку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8 – выделяет весь массив данных на листе</a:t>
                      </a: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1175593791"/>
                  </a:ext>
                </a:extLst>
              </a:tr>
              <a:tr h="18609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Ctrl</a:t>
                      </a:r>
                      <a:r>
                        <a:rPr lang="ru-RU" sz="2400" dirty="0">
                          <a:effectLst/>
                        </a:rPr>
                        <a:t>+Цифра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Меняет формат ячейки в зависимости от цифры: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1 – Вызывает окно форматирования ячеек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2 – Жирный шрифт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3 – Курсив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4 – Подчеркивание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5 – Зачеркивание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9 – shortcut </a:t>
                      </a:r>
                      <a:r>
                        <a:rPr lang="ru-RU" sz="1600" dirty="0">
                          <a:effectLst/>
                        </a:rPr>
                        <a:t>к функции</a:t>
                      </a:r>
                      <a:r>
                        <a:rPr lang="en-US" sz="1600" dirty="0">
                          <a:effectLst/>
                        </a:rPr>
                        <a:t> hide/show rows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0 – shortcut </a:t>
                      </a:r>
                      <a:r>
                        <a:rPr lang="ru-RU" sz="1600" dirty="0">
                          <a:effectLst/>
                        </a:rPr>
                        <a:t>к функции</a:t>
                      </a:r>
                      <a:r>
                        <a:rPr lang="en-US" sz="1600" dirty="0">
                          <a:effectLst/>
                        </a:rPr>
                        <a:t> hide/show columns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extLst>
                  <a:ext uri="{0D108BD9-81ED-4DB2-BD59-A6C34878D82A}">
                    <a16:rowId xmlns:a16="http://schemas.microsoft.com/office/drawing/2014/main" val="3324678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87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64778"/>
            <a:ext cx="7629291" cy="10351777"/>
          </a:xfrm>
          <a:prstGeom prst="rect">
            <a:avLst/>
          </a:prstGeom>
          <a:solidFill>
            <a:srgbClr val="050A30"/>
          </a:solidFill>
        </p:spPr>
      </p:sp>
      <p:grpSp>
        <p:nvGrpSpPr>
          <p:cNvPr id="3" name="Group 3"/>
          <p:cNvGrpSpPr/>
          <p:nvPr/>
        </p:nvGrpSpPr>
        <p:grpSpPr>
          <a:xfrm>
            <a:off x="9861986" y="1501349"/>
            <a:ext cx="6193319" cy="1460926"/>
            <a:chOff x="0" y="0"/>
            <a:chExt cx="7422188" cy="1750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22189" cy="1750800"/>
            </a:xfrm>
            <a:custGeom>
              <a:avLst/>
              <a:gdLst/>
              <a:ahLst/>
              <a:cxnLst/>
              <a:rect l="l" t="t" r="r" b="b"/>
              <a:pathLst>
                <a:path w="7422189" h="1750800">
                  <a:moveTo>
                    <a:pt x="7297728" y="1750800"/>
                  </a:moveTo>
                  <a:lnTo>
                    <a:pt x="124460" y="1750800"/>
                  </a:lnTo>
                  <a:cubicBezTo>
                    <a:pt x="55880" y="1750800"/>
                    <a:pt x="0" y="1694920"/>
                    <a:pt x="0" y="1626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97728" y="0"/>
                  </a:lnTo>
                  <a:cubicBezTo>
                    <a:pt x="7366309" y="0"/>
                    <a:pt x="7422189" y="55880"/>
                    <a:pt x="7422189" y="124460"/>
                  </a:cubicBezTo>
                  <a:lnTo>
                    <a:pt x="7422189" y="1626341"/>
                  </a:lnTo>
                  <a:cubicBezTo>
                    <a:pt x="7422189" y="1694921"/>
                    <a:pt x="7366309" y="1750800"/>
                    <a:pt x="7297728" y="1750800"/>
                  </a:cubicBezTo>
                  <a:close/>
                </a:path>
              </a:pathLst>
            </a:custGeom>
            <a:solidFill>
              <a:srgbClr val="2B7AF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861986" y="3442537"/>
            <a:ext cx="6193319" cy="1460926"/>
            <a:chOff x="0" y="0"/>
            <a:chExt cx="7422188" cy="1750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22189" cy="1750800"/>
            </a:xfrm>
            <a:custGeom>
              <a:avLst/>
              <a:gdLst/>
              <a:ahLst/>
              <a:cxnLst/>
              <a:rect l="l" t="t" r="r" b="b"/>
              <a:pathLst>
                <a:path w="7422189" h="1750800">
                  <a:moveTo>
                    <a:pt x="7297728" y="1750800"/>
                  </a:moveTo>
                  <a:lnTo>
                    <a:pt x="124460" y="1750800"/>
                  </a:lnTo>
                  <a:cubicBezTo>
                    <a:pt x="55880" y="1750800"/>
                    <a:pt x="0" y="1694920"/>
                    <a:pt x="0" y="1626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97728" y="0"/>
                  </a:lnTo>
                  <a:cubicBezTo>
                    <a:pt x="7366309" y="0"/>
                    <a:pt x="7422189" y="55880"/>
                    <a:pt x="7422189" y="124460"/>
                  </a:cubicBezTo>
                  <a:lnTo>
                    <a:pt x="7422189" y="1626341"/>
                  </a:lnTo>
                  <a:cubicBezTo>
                    <a:pt x="7422189" y="1694921"/>
                    <a:pt x="7366309" y="1750800"/>
                    <a:pt x="7297728" y="1750800"/>
                  </a:cubicBezTo>
                  <a:close/>
                </a:path>
              </a:pathLst>
            </a:custGeom>
            <a:solidFill>
              <a:srgbClr val="2B7AF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861986" y="5383724"/>
            <a:ext cx="6193319" cy="1460926"/>
            <a:chOff x="0" y="0"/>
            <a:chExt cx="7422188" cy="1750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422189" cy="1750800"/>
            </a:xfrm>
            <a:custGeom>
              <a:avLst/>
              <a:gdLst/>
              <a:ahLst/>
              <a:cxnLst/>
              <a:rect l="l" t="t" r="r" b="b"/>
              <a:pathLst>
                <a:path w="7422189" h="1750800">
                  <a:moveTo>
                    <a:pt x="7297728" y="1750800"/>
                  </a:moveTo>
                  <a:lnTo>
                    <a:pt x="124460" y="1750800"/>
                  </a:lnTo>
                  <a:cubicBezTo>
                    <a:pt x="55880" y="1750800"/>
                    <a:pt x="0" y="1694920"/>
                    <a:pt x="0" y="1626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97728" y="0"/>
                  </a:lnTo>
                  <a:cubicBezTo>
                    <a:pt x="7366309" y="0"/>
                    <a:pt x="7422189" y="55880"/>
                    <a:pt x="7422189" y="124460"/>
                  </a:cubicBezTo>
                  <a:lnTo>
                    <a:pt x="7422189" y="1626341"/>
                  </a:lnTo>
                  <a:cubicBezTo>
                    <a:pt x="7422189" y="1694921"/>
                    <a:pt x="7366309" y="1750800"/>
                    <a:pt x="7297728" y="1750800"/>
                  </a:cubicBezTo>
                  <a:close/>
                </a:path>
              </a:pathLst>
            </a:custGeom>
            <a:solidFill>
              <a:srgbClr val="2B7AF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861986" y="7324912"/>
            <a:ext cx="6193319" cy="1460926"/>
            <a:chOff x="0" y="0"/>
            <a:chExt cx="7422188" cy="1750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422189" cy="1750800"/>
            </a:xfrm>
            <a:custGeom>
              <a:avLst/>
              <a:gdLst/>
              <a:ahLst/>
              <a:cxnLst/>
              <a:rect l="l" t="t" r="r" b="b"/>
              <a:pathLst>
                <a:path w="7422189" h="1750800">
                  <a:moveTo>
                    <a:pt x="7297728" y="1750800"/>
                  </a:moveTo>
                  <a:lnTo>
                    <a:pt x="124460" y="1750800"/>
                  </a:lnTo>
                  <a:cubicBezTo>
                    <a:pt x="55880" y="1750800"/>
                    <a:pt x="0" y="1694920"/>
                    <a:pt x="0" y="1626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97728" y="0"/>
                  </a:lnTo>
                  <a:cubicBezTo>
                    <a:pt x="7366309" y="0"/>
                    <a:pt x="7422189" y="55880"/>
                    <a:pt x="7422189" y="124460"/>
                  </a:cubicBezTo>
                  <a:lnTo>
                    <a:pt x="7422189" y="1626341"/>
                  </a:lnTo>
                  <a:cubicBezTo>
                    <a:pt x="7422189" y="1694921"/>
                    <a:pt x="7366309" y="1750800"/>
                    <a:pt x="7297728" y="1750800"/>
                  </a:cubicBezTo>
                  <a:close/>
                </a:path>
              </a:pathLst>
            </a:custGeom>
            <a:solidFill>
              <a:srgbClr val="2B7AF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42760" y="6793784"/>
            <a:ext cx="6343772" cy="2464516"/>
            <a:chOff x="0" y="0"/>
            <a:chExt cx="4384078" cy="17100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84079" cy="1710035"/>
            </a:xfrm>
            <a:custGeom>
              <a:avLst/>
              <a:gdLst/>
              <a:ahLst/>
              <a:cxnLst/>
              <a:rect l="l" t="t" r="r" b="b"/>
              <a:pathLst>
                <a:path w="4384079" h="1710035">
                  <a:moveTo>
                    <a:pt x="4259618" y="1710035"/>
                  </a:moveTo>
                  <a:lnTo>
                    <a:pt x="124460" y="1710035"/>
                  </a:lnTo>
                  <a:cubicBezTo>
                    <a:pt x="55880" y="1710035"/>
                    <a:pt x="0" y="1654155"/>
                    <a:pt x="0" y="15855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59619" y="0"/>
                  </a:lnTo>
                  <a:cubicBezTo>
                    <a:pt x="4328199" y="0"/>
                    <a:pt x="4384079" y="55880"/>
                    <a:pt x="4384079" y="124460"/>
                  </a:cubicBezTo>
                  <a:lnTo>
                    <a:pt x="4384079" y="1585575"/>
                  </a:lnTo>
                  <a:cubicBezTo>
                    <a:pt x="4384079" y="1654155"/>
                    <a:pt x="4328199" y="1710035"/>
                    <a:pt x="4259619" y="17100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7621" y="7141748"/>
            <a:ext cx="529493" cy="565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700000">
            <a:off x="942514" y="7878960"/>
            <a:ext cx="579707" cy="579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1028700"/>
            <a:ext cx="3159387" cy="7753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42283" y="7184452"/>
            <a:ext cx="918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Excel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642283" y="7907203"/>
            <a:ext cx="2541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Как применять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69170" y="3785274"/>
            <a:ext cx="4060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Стоимость услуг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99710" y="5726462"/>
            <a:ext cx="4799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Расчет для клиента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95522" y="7339288"/>
            <a:ext cx="57262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Автоматизация любых 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</a:rPr>
              <a:t>расчетов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07824" y="1847091"/>
            <a:ext cx="5301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Для чего </a:t>
            </a:r>
            <a:r>
              <a:rPr lang="en-US" sz="4400" dirty="0">
                <a:solidFill>
                  <a:schemeClr val="bg1"/>
                </a:solidFill>
              </a:rPr>
              <a:t>Excel </a:t>
            </a:r>
            <a:r>
              <a:rPr lang="ru-RU" sz="4400" dirty="0">
                <a:solidFill>
                  <a:schemeClr val="bg1"/>
                </a:solidFill>
              </a:rPr>
              <a:t>в </a:t>
            </a:r>
            <a:r>
              <a:rPr lang="en-US" sz="4400" dirty="0">
                <a:solidFill>
                  <a:schemeClr val="bg1"/>
                </a:solidFill>
              </a:rPr>
              <a:t>SMM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805" y="3393000"/>
            <a:ext cx="6933679" cy="16899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64778"/>
            <a:ext cx="7629291" cy="10351777"/>
          </a:xfrm>
          <a:prstGeom prst="rect">
            <a:avLst/>
          </a:prstGeom>
          <a:solidFill>
            <a:srgbClr val="050A30"/>
          </a:solidFill>
        </p:spPr>
      </p:sp>
      <p:grpSp>
        <p:nvGrpSpPr>
          <p:cNvPr id="3" name="Group 3"/>
          <p:cNvGrpSpPr/>
          <p:nvPr/>
        </p:nvGrpSpPr>
        <p:grpSpPr>
          <a:xfrm>
            <a:off x="9861986" y="1501349"/>
            <a:ext cx="6193319" cy="1460926"/>
            <a:chOff x="0" y="0"/>
            <a:chExt cx="7422188" cy="1750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22189" cy="1750800"/>
            </a:xfrm>
            <a:custGeom>
              <a:avLst/>
              <a:gdLst/>
              <a:ahLst/>
              <a:cxnLst/>
              <a:rect l="l" t="t" r="r" b="b"/>
              <a:pathLst>
                <a:path w="7422189" h="1750800">
                  <a:moveTo>
                    <a:pt x="7297728" y="1750800"/>
                  </a:moveTo>
                  <a:lnTo>
                    <a:pt x="124460" y="1750800"/>
                  </a:lnTo>
                  <a:cubicBezTo>
                    <a:pt x="55880" y="1750800"/>
                    <a:pt x="0" y="1694920"/>
                    <a:pt x="0" y="1626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97728" y="0"/>
                  </a:lnTo>
                  <a:cubicBezTo>
                    <a:pt x="7366309" y="0"/>
                    <a:pt x="7422189" y="55880"/>
                    <a:pt x="7422189" y="124460"/>
                  </a:cubicBezTo>
                  <a:lnTo>
                    <a:pt x="7422189" y="1626341"/>
                  </a:lnTo>
                  <a:cubicBezTo>
                    <a:pt x="7422189" y="1694921"/>
                    <a:pt x="7366309" y="1750800"/>
                    <a:pt x="7297728" y="1750800"/>
                  </a:cubicBezTo>
                  <a:close/>
                </a:path>
              </a:pathLst>
            </a:custGeom>
            <a:solidFill>
              <a:srgbClr val="2B7AF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861986" y="3442537"/>
            <a:ext cx="6193319" cy="1460926"/>
            <a:chOff x="0" y="0"/>
            <a:chExt cx="7422188" cy="1750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22189" cy="1750800"/>
            </a:xfrm>
            <a:custGeom>
              <a:avLst/>
              <a:gdLst/>
              <a:ahLst/>
              <a:cxnLst/>
              <a:rect l="l" t="t" r="r" b="b"/>
              <a:pathLst>
                <a:path w="7422189" h="1750800">
                  <a:moveTo>
                    <a:pt x="7297728" y="1750800"/>
                  </a:moveTo>
                  <a:lnTo>
                    <a:pt x="124460" y="1750800"/>
                  </a:lnTo>
                  <a:cubicBezTo>
                    <a:pt x="55880" y="1750800"/>
                    <a:pt x="0" y="1694920"/>
                    <a:pt x="0" y="1626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97728" y="0"/>
                  </a:lnTo>
                  <a:cubicBezTo>
                    <a:pt x="7366309" y="0"/>
                    <a:pt x="7422189" y="55880"/>
                    <a:pt x="7422189" y="124460"/>
                  </a:cubicBezTo>
                  <a:lnTo>
                    <a:pt x="7422189" y="1626341"/>
                  </a:lnTo>
                  <a:cubicBezTo>
                    <a:pt x="7422189" y="1694921"/>
                    <a:pt x="7366309" y="1750800"/>
                    <a:pt x="7297728" y="1750800"/>
                  </a:cubicBezTo>
                  <a:close/>
                </a:path>
              </a:pathLst>
            </a:custGeom>
            <a:solidFill>
              <a:srgbClr val="2B7AF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861986" y="5383724"/>
            <a:ext cx="6193319" cy="1460926"/>
            <a:chOff x="0" y="0"/>
            <a:chExt cx="7422188" cy="1750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422189" cy="1750800"/>
            </a:xfrm>
            <a:custGeom>
              <a:avLst/>
              <a:gdLst/>
              <a:ahLst/>
              <a:cxnLst/>
              <a:rect l="l" t="t" r="r" b="b"/>
              <a:pathLst>
                <a:path w="7422189" h="1750800">
                  <a:moveTo>
                    <a:pt x="7297728" y="1750800"/>
                  </a:moveTo>
                  <a:lnTo>
                    <a:pt x="124460" y="1750800"/>
                  </a:lnTo>
                  <a:cubicBezTo>
                    <a:pt x="55880" y="1750800"/>
                    <a:pt x="0" y="1694920"/>
                    <a:pt x="0" y="1626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97728" y="0"/>
                  </a:lnTo>
                  <a:cubicBezTo>
                    <a:pt x="7366309" y="0"/>
                    <a:pt x="7422189" y="55880"/>
                    <a:pt x="7422189" y="124460"/>
                  </a:cubicBezTo>
                  <a:lnTo>
                    <a:pt x="7422189" y="1626341"/>
                  </a:lnTo>
                  <a:cubicBezTo>
                    <a:pt x="7422189" y="1694921"/>
                    <a:pt x="7366309" y="1750800"/>
                    <a:pt x="7297728" y="1750800"/>
                  </a:cubicBezTo>
                  <a:close/>
                </a:path>
              </a:pathLst>
            </a:custGeom>
            <a:solidFill>
              <a:srgbClr val="2B7AF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861986" y="7324912"/>
            <a:ext cx="6193319" cy="1460926"/>
            <a:chOff x="0" y="0"/>
            <a:chExt cx="7422188" cy="1750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422189" cy="1750800"/>
            </a:xfrm>
            <a:custGeom>
              <a:avLst/>
              <a:gdLst/>
              <a:ahLst/>
              <a:cxnLst/>
              <a:rect l="l" t="t" r="r" b="b"/>
              <a:pathLst>
                <a:path w="7422189" h="1750800">
                  <a:moveTo>
                    <a:pt x="7297728" y="1750800"/>
                  </a:moveTo>
                  <a:lnTo>
                    <a:pt x="124460" y="1750800"/>
                  </a:lnTo>
                  <a:cubicBezTo>
                    <a:pt x="55880" y="1750800"/>
                    <a:pt x="0" y="1694920"/>
                    <a:pt x="0" y="1626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97728" y="0"/>
                  </a:lnTo>
                  <a:cubicBezTo>
                    <a:pt x="7366309" y="0"/>
                    <a:pt x="7422189" y="55880"/>
                    <a:pt x="7422189" y="124460"/>
                  </a:cubicBezTo>
                  <a:lnTo>
                    <a:pt x="7422189" y="1626341"/>
                  </a:lnTo>
                  <a:cubicBezTo>
                    <a:pt x="7422189" y="1694921"/>
                    <a:pt x="7366309" y="1750800"/>
                    <a:pt x="7297728" y="1750800"/>
                  </a:cubicBezTo>
                  <a:close/>
                </a:path>
              </a:pathLst>
            </a:custGeom>
            <a:solidFill>
              <a:srgbClr val="2B7AF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42760" y="6793784"/>
            <a:ext cx="6343772" cy="2464516"/>
            <a:chOff x="0" y="0"/>
            <a:chExt cx="4384078" cy="17100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84079" cy="1710035"/>
            </a:xfrm>
            <a:custGeom>
              <a:avLst/>
              <a:gdLst/>
              <a:ahLst/>
              <a:cxnLst/>
              <a:rect l="l" t="t" r="r" b="b"/>
              <a:pathLst>
                <a:path w="4384079" h="1710035">
                  <a:moveTo>
                    <a:pt x="4259618" y="1710035"/>
                  </a:moveTo>
                  <a:lnTo>
                    <a:pt x="124460" y="1710035"/>
                  </a:lnTo>
                  <a:cubicBezTo>
                    <a:pt x="55880" y="1710035"/>
                    <a:pt x="0" y="1654155"/>
                    <a:pt x="0" y="15855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59619" y="0"/>
                  </a:lnTo>
                  <a:cubicBezTo>
                    <a:pt x="4328199" y="0"/>
                    <a:pt x="4384079" y="55880"/>
                    <a:pt x="4384079" y="124460"/>
                  </a:cubicBezTo>
                  <a:lnTo>
                    <a:pt x="4384079" y="1585575"/>
                  </a:lnTo>
                  <a:cubicBezTo>
                    <a:pt x="4384079" y="1654155"/>
                    <a:pt x="4328199" y="1710035"/>
                    <a:pt x="4259619" y="17100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7621" y="7141748"/>
            <a:ext cx="529493" cy="565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700000">
            <a:off x="942514" y="7878960"/>
            <a:ext cx="579707" cy="579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1028700"/>
            <a:ext cx="3159387" cy="7753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42283" y="7184452"/>
            <a:ext cx="2603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Google </a:t>
            </a:r>
            <a:r>
              <a:rPr lang="ru-RU" sz="2800" dirty="0"/>
              <a:t>таблицы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2283" y="7907203"/>
            <a:ext cx="2541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Как применять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268200" y="3788279"/>
            <a:ext cx="1440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Идеи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268200" y="5726462"/>
            <a:ext cx="13965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План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04891" y="7658100"/>
            <a:ext cx="19159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Анализ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95522" y="1530101"/>
            <a:ext cx="56308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Для чего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ru-RU" sz="4400" dirty="0">
                <a:solidFill>
                  <a:schemeClr val="bg1"/>
                </a:solidFill>
              </a:rPr>
              <a:t>использовать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</a:rPr>
              <a:t>в </a:t>
            </a:r>
            <a:r>
              <a:rPr lang="en-US" sz="4400" dirty="0">
                <a:solidFill>
                  <a:schemeClr val="bg1"/>
                </a:solidFill>
              </a:rPr>
              <a:t>SMM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126" y="2962275"/>
            <a:ext cx="7067037" cy="16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7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83895"/>
            <a:ext cx="18278588" cy="1416753"/>
          </a:xfrm>
          <a:prstGeom prst="rect">
            <a:avLst/>
          </a:prstGeom>
          <a:solidFill>
            <a:srgbClr val="2B7AF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41998" b="41044"/>
          <a:stretch>
            <a:fillRect/>
          </a:stretch>
        </p:blipFill>
        <p:spPr>
          <a:xfrm>
            <a:off x="491237" y="921706"/>
            <a:ext cx="4297203" cy="1030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6782" y="3726181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038" y="3162300"/>
            <a:ext cx="5970762" cy="1073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9501" y="2700772"/>
            <a:ext cx="597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  <a:r>
              <a:rPr lang="ru-RU" sz="2000" dirty="0"/>
              <a:t>. Добавить необходимое количество листов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0637" y="4610100"/>
            <a:ext cx="597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2. Первый лист создаем стоимость, данный лист является справочником для автоматизации расчетов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9500" y="5571008"/>
            <a:ext cx="597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3. В лист стоимость заполняем таблицу услуг со стоимость за 1 единицу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038" y="6531916"/>
            <a:ext cx="5970762" cy="1462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34600" y="2700772"/>
            <a:ext cx="6881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4. Создаем лист услуги, в котором создаем выпадающих список услуг из листа стоимость (Выделяем ячейки – вкладка данные – проверка данных – тип данных – список. Источник – лист стоимость – выделяем услуги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344" y="4045759"/>
            <a:ext cx="6881456" cy="12269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34600" y="5666970"/>
            <a:ext cx="6881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5. Заполняем количество услуг</a:t>
            </a:r>
          </a:p>
          <a:p>
            <a:r>
              <a:rPr lang="ru-RU" sz="2000" dirty="0"/>
              <a:t>6. Стоимость услуг вводим формулу ВПР </a:t>
            </a:r>
          </a:p>
          <a:p>
            <a:r>
              <a:rPr lang="ru-RU" sz="2000" dirty="0"/>
              <a:t>	а) искомое значение – выбираем ячейку из выпадающего списка услуг</a:t>
            </a:r>
          </a:p>
          <a:p>
            <a:r>
              <a:rPr lang="ru-RU" sz="2000" dirty="0"/>
              <a:t>	б) таблицу выбираем из листа стоимость, начинаем со столбца услуг (закрепляем таблицу </a:t>
            </a:r>
            <a:r>
              <a:rPr lang="en-US" sz="2000" dirty="0"/>
              <a:t>F4</a:t>
            </a:r>
            <a:r>
              <a:rPr lang="ru-RU" sz="2000" dirty="0"/>
              <a:t>, чтобы не съезжала при протягивании формулы)</a:t>
            </a:r>
          </a:p>
          <a:p>
            <a:r>
              <a:rPr lang="ru-RU" sz="2000" dirty="0"/>
              <a:t>	в) номер столбца, у нас это второй (2)</a:t>
            </a:r>
          </a:p>
          <a:p>
            <a:r>
              <a:rPr lang="ru-RU" sz="2000" dirty="0"/>
              <a:t>	г) 0 – точное совпадение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98795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* На листе услуги, располагаем разные виды услуг не друг под другом, лучше правее</a:t>
            </a:r>
          </a:p>
        </p:txBody>
      </p:sp>
      <p:grpSp>
        <p:nvGrpSpPr>
          <p:cNvPr id="14" name="Group 8"/>
          <p:cNvGrpSpPr/>
          <p:nvPr/>
        </p:nvGrpSpPr>
        <p:grpSpPr>
          <a:xfrm>
            <a:off x="9067800" y="731179"/>
            <a:ext cx="8616903" cy="1221184"/>
            <a:chOff x="0" y="0"/>
            <a:chExt cx="13661865" cy="1936154"/>
          </a:xfrm>
        </p:grpSpPr>
        <p:sp>
          <p:nvSpPr>
            <p:cNvPr id="15" name="Freeform 9"/>
            <p:cNvSpPr/>
            <p:nvPr/>
          </p:nvSpPr>
          <p:spPr>
            <a:xfrm>
              <a:off x="0" y="0"/>
              <a:ext cx="13661865" cy="1936154"/>
            </a:xfrm>
            <a:custGeom>
              <a:avLst/>
              <a:gdLst/>
              <a:ahLst/>
              <a:cxnLst/>
              <a:rect l="l" t="t" r="r" b="b"/>
              <a:pathLst>
                <a:path w="13661865" h="1936154">
                  <a:moveTo>
                    <a:pt x="13661865" y="968077"/>
                  </a:moveTo>
                  <a:lnTo>
                    <a:pt x="13661865" y="968077"/>
                  </a:lnTo>
                  <a:cubicBezTo>
                    <a:pt x="13661865" y="1507656"/>
                    <a:pt x="13233493" y="1936154"/>
                    <a:pt x="12704920" y="1936154"/>
                  </a:cubicBezTo>
                  <a:lnTo>
                    <a:pt x="956945" y="1936154"/>
                  </a:lnTo>
                  <a:cubicBezTo>
                    <a:pt x="428371" y="1936154"/>
                    <a:pt x="0" y="1507656"/>
                    <a:pt x="0" y="968077"/>
                  </a:cubicBezTo>
                  <a:lnTo>
                    <a:pt x="0" y="968077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2704919" y="0"/>
                  </a:lnTo>
                  <a:cubicBezTo>
                    <a:pt x="13233366" y="0"/>
                    <a:pt x="13661865" y="428371"/>
                    <a:pt x="13661865" y="9680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7161675" y="930016"/>
            <a:ext cx="10326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5400" dirty="0">
                <a:solidFill>
                  <a:srgbClr val="00B050"/>
                </a:solidFill>
                <a:latin typeface="Arial Black" panose="020B0A04020102020204" pitchFamily="34" charset="0"/>
              </a:rPr>
              <a:t>Домашнее задание_</a:t>
            </a:r>
            <a:r>
              <a:rPr lang="en-US" sz="5400" dirty="0">
                <a:solidFill>
                  <a:srgbClr val="00B050"/>
                </a:solidFill>
                <a:latin typeface="Arial Black" panose="020B0A04020102020204" pitchFamily="34" charset="0"/>
              </a:rPr>
              <a:t>Excel</a:t>
            </a:r>
            <a:endParaRPr lang="ru-RU" sz="5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2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83895"/>
            <a:ext cx="18278588" cy="1416753"/>
          </a:xfrm>
          <a:prstGeom prst="rect">
            <a:avLst/>
          </a:prstGeom>
          <a:solidFill>
            <a:srgbClr val="2B7AF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41998" b="41044"/>
          <a:stretch>
            <a:fillRect/>
          </a:stretch>
        </p:blipFill>
        <p:spPr>
          <a:xfrm>
            <a:off x="491237" y="921706"/>
            <a:ext cx="4297203" cy="1030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0637" y="2705100"/>
            <a:ext cx="8810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7. Начинаем делать лист итого</a:t>
            </a:r>
          </a:p>
          <a:p>
            <a:r>
              <a:rPr lang="ru-RU" sz="2000" dirty="0"/>
              <a:t>8. Вводим категорию услуг</a:t>
            </a:r>
          </a:p>
          <a:p>
            <a:r>
              <a:rPr lang="ru-RU" sz="2000" dirty="0"/>
              <a:t>9. Суммируем формулой СУММ</a:t>
            </a:r>
          </a:p>
          <a:p>
            <a:r>
              <a:rPr lang="ru-RU" sz="2000" dirty="0"/>
              <a:t>	а) выбираем диапазон суммирования (можно выбрать весь столбец, разные услуги расположены вертикально в разных таблицах)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0637" y="679071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Финал: </a:t>
            </a:r>
          </a:p>
          <a:p>
            <a:pPr marL="342900" indent="-342900">
              <a:buAutoNum type="arabicPeriod"/>
            </a:pPr>
            <a:r>
              <a:rPr lang="ru-RU" sz="2000" dirty="0"/>
              <a:t>Защищаем книгу (галочка структуры, предварительно скрыв лист стоимости услуг)</a:t>
            </a:r>
          </a:p>
          <a:p>
            <a:pPr marL="342900" indent="-342900">
              <a:buAutoNum type="arabicPeriod"/>
            </a:pPr>
            <a:r>
              <a:rPr lang="ru-RU" sz="2000" dirty="0"/>
              <a:t>Защитить книгу</a:t>
            </a:r>
          </a:p>
          <a:p>
            <a:pPr marL="342900" indent="-342900">
              <a:buAutoNum type="arabicPeriod"/>
            </a:pPr>
            <a:r>
              <a:rPr lang="ru-RU" sz="2000" dirty="0"/>
              <a:t>Можно скидывать клиенту (будет доступно только итог и изменения вносить не могут)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658166"/>
            <a:ext cx="8810211" cy="1447745"/>
          </a:xfrm>
          <a:prstGeom prst="rect">
            <a:avLst/>
          </a:prstGeom>
        </p:spPr>
      </p:pic>
      <p:grpSp>
        <p:nvGrpSpPr>
          <p:cNvPr id="14" name="Group 8"/>
          <p:cNvGrpSpPr/>
          <p:nvPr/>
        </p:nvGrpSpPr>
        <p:grpSpPr>
          <a:xfrm>
            <a:off x="9067800" y="731179"/>
            <a:ext cx="8616903" cy="1221184"/>
            <a:chOff x="0" y="0"/>
            <a:chExt cx="13661865" cy="1936154"/>
          </a:xfrm>
        </p:grpSpPr>
        <p:sp>
          <p:nvSpPr>
            <p:cNvPr id="15" name="Freeform 9"/>
            <p:cNvSpPr/>
            <p:nvPr/>
          </p:nvSpPr>
          <p:spPr>
            <a:xfrm>
              <a:off x="0" y="0"/>
              <a:ext cx="13661865" cy="1936154"/>
            </a:xfrm>
            <a:custGeom>
              <a:avLst/>
              <a:gdLst/>
              <a:ahLst/>
              <a:cxnLst/>
              <a:rect l="l" t="t" r="r" b="b"/>
              <a:pathLst>
                <a:path w="13661865" h="1936154">
                  <a:moveTo>
                    <a:pt x="13661865" y="968077"/>
                  </a:moveTo>
                  <a:lnTo>
                    <a:pt x="13661865" y="968077"/>
                  </a:lnTo>
                  <a:cubicBezTo>
                    <a:pt x="13661865" y="1507656"/>
                    <a:pt x="13233493" y="1936154"/>
                    <a:pt x="12704920" y="1936154"/>
                  </a:cubicBezTo>
                  <a:lnTo>
                    <a:pt x="956945" y="1936154"/>
                  </a:lnTo>
                  <a:cubicBezTo>
                    <a:pt x="428371" y="1936154"/>
                    <a:pt x="0" y="1507656"/>
                    <a:pt x="0" y="968077"/>
                  </a:cubicBezTo>
                  <a:lnTo>
                    <a:pt x="0" y="968077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2704919" y="0"/>
                  </a:lnTo>
                  <a:cubicBezTo>
                    <a:pt x="13233366" y="0"/>
                    <a:pt x="13661865" y="428371"/>
                    <a:pt x="13661865" y="9680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15199133" y="930016"/>
            <a:ext cx="2288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dirty="0">
                <a:solidFill>
                  <a:srgbClr val="00B050"/>
                </a:solidFill>
                <a:latin typeface="Arial Black" panose="020B0A04020102020204" pitchFamily="34" charset="0"/>
              </a:rPr>
              <a:t>Excel</a:t>
            </a:r>
            <a:endParaRPr lang="ru-RU" sz="5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63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83895"/>
            <a:ext cx="18278588" cy="1416753"/>
          </a:xfrm>
          <a:prstGeom prst="rect">
            <a:avLst/>
          </a:prstGeom>
          <a:solidFill>
            <a:srgbClr val="2B7AF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41998" b="41044"/>
          <a:stretch>
            <a:fillRect/>
          </a:stretch>
        </p:blipFill>
        <p:spPr>
          <a:xfrm>
            <a:off x="491237" y="921706"/>
            <a:ext cx="4297203" cy="1030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6782" y="3394538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19501" y="2369129"/>
            <a:ext cx="597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  <a:r>
              <a:rPr lang="ru-RU" sz="2000" dirty="0"/>
              <a:t>. Добавить необходимое количество листов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0637" y="4278457"/>
            <a:ext cx="597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2. Первый лист создаем Идеи, необходим как </a:t>
            </a:r>
            <a:r>
              <a:rPr lang="ru-RU" sz="2000" dirty="0" err="1"/>
              <a:t>референсы</a:t>
            </a:r>
            <a:r>
              <a:rPr lang="ru-RU" sz="2000" dirty="0"/>
              <a:t> к будущим публикациям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9500" y="5040457"/>
            <a:ext cx="670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3. В лист Идеи вносим идеи постов, прикрепляем ссылки и вносим тип поста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34600" y="2369129"/>
            <a:ext cx="7550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4. Создаем лист план, вверху вводим дни недели, потом вбиваем даты и ниже темы постов на месяц.</a:t>
            </a:r>
          </a:p>
        </p:txBody>
      </p:sp>
      <p:grpSp>
        <p:nvGrpSpPr>
          <p:cNvPr id="14" name="Group 8"/>
          <p:cNvGrpSpPr/>
          <p:nvPr/>
        </p:nvGrpSpPr>
        <p:grpSpPr>
          <a:xfrm>
            <a:off x="9067800" y="731179"/>
            <a:ext cx="8616903" cy="1221184"/>
            <a:chOff x="0" y="0"/>
            <a:chExt cx="13661865" cy="1936154"/>
          </a:xfrm>
        </p:grpSpPr>
        <p:sp>
          <p:nvSpPr>
            <p:cNvPr id="15" name="Freeform 9"/>
            <p:cNvSpPr/>
            <p:nvPr/>
          </p:nvSpPr>
          <p:spPr>
            <a:xfrm>
              <a:off x="0" y="0"/>
              <a:ext cx="13661865" cy="1936154"/>
            </a:xfrm>
            <a:custGeom>
              <a:avLst/>
              <a:gdLst/>
              <a:ahLst/>
              <a:cxnLst/>
              <a:rect l="l" t="t" r="r" b="b"/>
              <a:pathLst>
                <a:path w="13661865" h="1936154">
                  <a:moveTo>
                    <a:pt x="13661865" y="968077"/>
                  </a:moveTo>
                  <a:lnTo>
                    <a:pt x="13661865" y="968077"/>
                  </a:lnTo>
                  <a:cubicBezTo>
                    <a:pt x="13661865" y="1507656"/>
                    <a:pt x="13233493" y="1936154"/>
                    <a:pt x="12704920" y="1936154"/>
                  </a:cubicBezTo>
                  <a:lnTo>
                    <a:pt x="956945" y="1936154"/>
                  </a:lnTo>
                  <a:cubicBezTo>
                    <a:pt x="428371" y="1936154"/>
                    <a:pt x="0" y="1507656"/>
                    <a:pt x="0" y="968077"/>
                  </a:cubicBezTo>
                  <a:lnTo>
                    <a:pt x="0" y="968077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2704919" y="0"/>
                  </a:lnTo>
                  <a:cubicBezTo>
                    <a:pt x="13233366" y="0"/>
                    <a:pt x="13661865" y="428371"/>
                    <a:pt x="13661865" y="9680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12218188" y="930016"/>
            <a:ext cx="5269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dirty="0">
                <a:solidFill>
                  <a:srgbClr val="00B050"/>
                </a:solidFill>
                <a:latin typeface="Arial Black" panose="020B0A04020102020204" pitchFamily="34" charset="0"/>
              </a:rPr>
              <a:t>Google Sheet</a:t>
            </a:r>
            <a:endParaRPr lang="ru-RU" sz="5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837" y="2900482"/>
            <a:ext cx="5970763" cy="8195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427" y="5878657"/>
            <a:ext cx="6781373" cy="18748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3629" y="3215410"/>
            <a:ext cx="7353300" cy="16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8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98410"/>
            <a:ext cx="18278588" cy="1416753"/>
          </a:xfrm>
          <a:prstGeom prst="rect">
            <a:avLst/>
          </a:prstGeom>
          <a:solidFill>
            <a:srgbClr val="2B7AF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41998" b="41044"/>
          <a:stretch>
            <a:fillRect/>
          </a:stretch>
        </p:blipFill>
        <p:spPr>
          <a:xfrm>
            <a:off x="491237" y="921706"/>
            <a:ext cx="4297203" cy="10306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3388" y="2095500"/>
            <a:ext cx="755010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Лист АНАЛИЗ</a:t>
            </a:r>
            <a:r>
              <a:rPr lang="ru-RU" sz="2000" dirty="0"/>
              <a:t> 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ru-RU" sz="2000" dirty="0"/>
              <a:t>1 столбец дата публикации</a:t>
            </a:r>
          </a:p>
          <a:p>
            <a:pPr marL="457200" indent="-457200">
              <a:buAutoNum type="arabicPeriod"/>
            </a:pPr>
            <a:r>
              <a:rPr lang="ru-RU" sz="2000" dirty="0"/>
              <a:t>2 столбец Механика (какой пост – информационный к примеру)</a:t>
            </a:r>
          </a:p>
          <a:p>
            <a:pPr marL="457200" indent="-457200">
              <a:buAutoNum type="arabicPeriod"/>
            </a:pPr>
            <a:r>
              <a:rPr lang="ru-RU" sz="2000" dirty="0"/>
              <a:t>3 столбец Резюме (пишем выводы по посту, откуда лайки, возможно продвижение запускали и </a:t>
            </a:r>
            <a:r>
              <a:rPr lang="ru-RU" sz="2000" dirty="0" err="1"/>
              <a:t>тд</a:t>
            </a:r>
            <a:r>
              <a:rPr lang="ru-RU" sz="2000" dirty="0"/>
              <a:t>)</a:t>
            </a:r>
          </a:p>
          <a:p>
            <a:pPr marL="457200" indent="-457200">
              <a:buAutoNum type="arabicPeriod"/>
            </a:pPr>
            <a:r>
              <a:rPr lang="ru-RU" sz="2000" dirty="0"/>
              <a:t>4 столбец </a:t>
            </a:r>
            <a:r>
              <a:rPr lang="ru-RU" sz="2000" dirty="0" err="1"/>
              <a:t>Визуал</a:t>
            </a:r>
            <a:r>
              <a:rPr lang="ru-RU" sz="2000" dirty="0"/>
              <a:t> (прикрепляем ссылку на пост)</a:t>
            </a:r>
          </a:p>
          <a:p>
            <a:pPr marL="457200" indent="-457200">
              <a:buAutoNum type="arabicPeriod"/>
            </a:pPr>
            <a:r>
              <a:rPr lang="ru-RU" sz="2000" dirty="0"/>
              <a:t>5 столбец Описание поста (текст к посту)</a:t>
            </a:r>
          </a:p>
          <a:p>
            <a:pPr marL="457200" indent="-457200">
              <a:buAutoNum type="arabicPeriod"/>
            </a:pPr>
            <a:r>
              <a:rPr lang="ru-RU" sz="2000" dirty="0"/>
              <a:t>6-9 столбец Вовлечение (разбиваем на лайки, </a:t>
            </a:r>
            <a:r>
              <a:rPr lang="ru-RU" sz="2000" dirty="0" err="1"/>
              <a:t>комменты</a:t>
            </a:r>
            <a:r>
              <a:rPr lang="ru-RU" sz="2000" dirty="0"/>
              <a:t>, </a:t>
            </a:r>
            <a:r>
              <a:rPr lang="ru-RU" sz="2000" dirty="0" err="1"/>
              <a:t>репосты</a:t>
            </a:r>
            <a:r>
              <a:rPr lang="ru-RU" sz="2000" dirty="0"/>
              <a:t> и </a:t>
            </a:r>
          </a:p>
          <a:p>
            <a:pPr marL="914400" lvl="1" indent="-457200">
              <a:buAutoNum type="arabicPeriod"/>
            </a:pPr>
            <a:r>
              <a:rPr lang="ru-RU" sz="2000" dirty="0"/>
              <a:t>Для флажков можно поставить флажок (Вставка – флажок) </a:t>
            </a:r>
          </a:p>
          <a:p>
            <a:pPr marL="914400" lvl="1" indent="-457200">
              <a:buAutoNum type="arabicPeriod"/>
            </a:pPr>
            <a:r>
              <a:rPr lang="ru-RU" sz="2000" dirty="0"/>
              <a:t>2.  Или ввести формулу </a:t>
            </a:r>
            <a:r>
              <a:rPr lang="en-US" sz="2000" dirty="0"/>
              <a:t>IF (</a:t>
            </a:r>
            <a:r>
              <a:rPr lang="ru-RU" sz="2000" dirty="0"/>
              <a:t>ссылка на ячейку </a:t>
            </a:r>
            <a:r>
              <a:rPr lang="en-US" sz="2000" dirty="0"/>
              <a:t>&gt;</a:t>
            </a:r>
            <a:r>
              <a:rPr lang="ru-RU" sz="2000" dirty="0"/>
              <a:t>1, </a:t>
            </a:r>
            <a:r>
              <a:rPr lang="en-US" sz="2000" dirty="0"/>
              <a:t>TRUE, FALSE)</a:t>
            </a:r>
            <a:r>
              <a:rPr lang="ru-RU" sz="2000" dirty="0"/>
              <a:t>. Т.е. если </a:t>
            </a:r>
            <a:r>
              <a:rPr lang="en-US" sz="2000" dirty="0"/>
              <a:t>&gt; 1</a:t>
            </a:r>
            <a:r>
              <a:rPr lang="ru-RU" sz="2000" dirty="0"/>
              <a:t>, то значение становится </a:t>
            </a:r>
            <a:r>
              <a:rPr lang="en-US" sz="2000" dirty="0"/>
              <a:t>TRUE, </a:t>
            </a:r>
            <a:r>
              <a:rPr lang="ru-RU" sz="2000" dirty="0"/>
              <a:t>если меньше то </a:t>
            </a:r>
            <a:r>
              <a:rPr lang="en-US" sz="2000" dirty="0"/>
              <a:t>FALSE.</a:t>
            </a:r>
            <a:endParaRPr lang="ru-RU" sz="2000" dirty="0"/>
          </a:p>
          <a:p>
            <a:pPr marL="457200" indent="-457200">
              <a:buAutoNum type="arabicPeriod"/>
            </a:pPr>
            <a:r>
              <a:rPr lang="ru-RU" sz="2000" dirty="0"/>
              <a:t>10 столбец Охват (заполняем по факту)</a:t>
            </a:r>
          </a:p>
          <a:p>
            <a:pPr marL="457200" indent="-457200">
              <a:buAutoNum type="arabicPeriod"/>
            </a:pPr>
            <a:r>
              <a:rPr lang="ru-RU" sz="2000" dirty="0"/>
              <a:t>11 столбец </a:t>
            </a:r>
            <a:r>
              <a:rPr lang="en-US" sz="2000" dirty="0"/>
              <a:t>RR (</a:t>
            </a:r>
            <a:r>
              <a:rPr lang="ru-RU" sz="2000" dirty="0"/>
              <a:t>(охват – (охват * </a:t>
            </a:r>
            <a:r>
              <a:rPr lang="ru-RU" sz="2000" dirty="0" err="1"/>
              <a:t>неподписавшиеся</a:t>
            </a:r>
            <a:r>
              <a:rPr lang="ru-RU" sz="2000" dirty="0"/>
              <a:t>/100))*100/всего подписчиков)</a:t>
            </a:r>
          </a:p>
          <a:p>
            <a:pPr marL="457200" indent="-457200">
              <a:buAutoNum type="arabicPeriod"/>
            </a:pPr>
            <a:r>
              <a:rPr lang="ru-RU" sz="2000" dirty="0"/>
              <a:t>12-19 столбцы заполняем лайки, </a:t>
            </a:r>
            <a:r>
              <a:rPr lang="ru-RU" sz="2000" dirty="0" err="1"/>
              <a:t>комменты</a:t>
            </a:r>
            <a:r>
              <a:rPr lang="ru-RU" sz="2000" dirty="0"/>
              <a:t>, </a:t>
            </a:r>
            <a:r>
              <a:rPr lang="ru-RU" sz="2000" dirty="0" err="1"/>
              <a:t>репосты</a:t>
            </a:r>
            <a:r>
              <a:rPr lang="ru-RU" sz="2000" dirty="0"/>
              <a:t> и (рядом </a:t>
            </a:r>
            <a:r>
              <a:rPr lang="ru-RU" sz="2000" dirty="0" err="1"/>
              <a:t>расчитываем</a:t>
            </a:r>
            <a:r>
              <a:rPr lang="ru-RU" sz="2000" dirty="0"/>
              <a:t> % от охвата (кол-во / охват *100))</a:t>
            </a:r>
          </a:p>
        </p:txBody>
      </p:sp>
      <p:grpSp>
        <p:nvGrpSpPr>
          <p:cNvPr id="14" name="Group 8"/>
          <p:cNvGrpSpPr/>
          <p:nvPr/>
        </p:nvGrpSpPr>
        <p:grpSpPr>
          <a:xfrm>
            <a:off x="9067800" y="731179"/>
            <a:ext cx="8616903" cy="1221184"/>
            <a:chOff x="0" y="0"/>
            <a:chExt cx="13661865" cy="1936154"/>
          </a:xfrm>
        </p:grpSpPr>
        <p:sp>
          <p:nvSpPr>
            <p:cNvPr id="15" name="Freeform 9"/>
            <p:cNvSpPr/>
            <p:nvPr/>
          </p:nvSpPr>
          <p:spPr>
            <a:xfrm>
              <a:off x="0" y="0"/>
              <a:ext cx="13661865" cy="1936154"/>
            </a:xfrm>
            <a:custGeom>
              <a:avLst/>
              <a:gdLst/>
              <a:ahLst/>
              <a:cxnLst/>
              <a:rect l="l" t="t" r="r" b="b"/>
              <a:pathLst>
                <a:path w="13661865" h="1936154">
                  <a:moveTo>
                    <a:pt x="13661865" y="968077"/>
                  </a:moveTo>
                  <a:lnTo>
                    <a:pt x="13661865" y="968077"/>
                  </a:lnTo>
                  <a:cubicBezTo>
                    <a:pt x="13661865" y="1507656"/>
                    <a:pt x="13233493" y="1936154"/>
                    <a:pt x="12704920" y="1936154"/>
                  </a:cubicBezTo>
                  <a:lnTo>
                    <a:pt x="956945" y="1936154"/>
                  </a:lnTo>
                  <a:cubicBezTo>
                    <a:pt x="428371" y="1936154"/>
                    <a:pt x="0" y="1507656"/>
                    <a:pt x="0" y="968077"/>
                  </a:cubicBezTo>
                  <a:lnTo>
                    <a:pt x="0" y="968077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2704919" y="0"/>
                  </a:lnTo>
                  <a:cubicBezTo>
                    <a:pt x="13233366" y="0"/>
                    <a:pt x="13661865" y="428371"/>
                    <a:pt x="13661865" y="9680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12218188" y="930016"/>
            <a:ext cx="5269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dirty="0">
                <a:solidFill>
                  <a:srgbClr val="00B050"/>
                </a:solidFill>
                <a:latin typeface="Arial Black" panose="020B0A04020102020204" pitchFamily="34" charset="0"/>
              </a:rPr>
              <a:t>Google Sheet</a:t>
            </a:r>
            <a:endParaRPr lang="ru-RU" sz="5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010448"/>
            <a:ext cx="7384143" cy="154184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753600" y="2516898"/>
            <a:ext cx="7550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en-US" sz="2000" dirty="0"/>
              <a:t>20 </a:t>
            </a:r>
            <a:r>
              <a:rPr lang="ru-RU" sz="2000" dirty="0"/>
              <a:t>столбец </a:t>
            </a:r>
            <a:r>
              <a:rPr lang="en-US" sz="2000" dirty="0"/>
              <a:t>ERR</a:t>
            </a:r>
            <a:r>
              <a:rPr lang="ru-RU" sz="2000" dirty="0"/>
              <a:t> ((суммируем лайки, </a:t>
            </a:r>
            <a:r>
              <a:rPr lang="ru-RU" sz="2000" dirty="0" err="1"/>
              <a:t>комменты</a:t>
            </a:r>
            <a:r>
              <a:rPr lang="ru-RU" sz="2000" dirty="0"/>
              <a:t>, </a:t>
            </a:r>
            <a:r>
              <a:rPr lang="ru-RU" sz="2000" dirty="0" err="1"/>
              <a:t>репосты</a:t>
            </a:r>
            <a:r>
              <a:rPr lang="ru-RU" sz="2000" dirty="0"/>
              <a:t> и )/ охват * 100)</a:t>
            </a:r>
          </a:p>
          <a:p>
            <a:pPr marL="457200" indent="-457200">
              <a:buAutoNum type="arabicPeriod" startAt="10"/>
            </a:pPr>
            <a:r>
              <a:rPr lang="ru-RU" sz="2000" dirty="0"/>
              <a:t>21 столбец </a:t>
            </a:r>
            <a:r>
              <a:rPr lang="ru-RU" sz="2000" dirty="0" err="1"/>
              <a:t>Неподписавшиеся</a:t>
            </a:r>
            <a:endParaRPr lang="ru-RU" sz="2000" dirty="0"/>
          </a:p>
          <a:p>
            <a:pPr marL="457200" indent="-457200">
              <a:buAutoNum type="arabicPeriod" startAt="10"/>
            </a:pPr>
            <a:r>
              <a:rPr lang="ru-RU" sz="2000" dirty="0"/>
              <a:t>22 столбец Посещения</a:t>
            </a:r>
          </a:p>
          <a:p>
            <a:pPr marL="457200" indent="-457200">
              <a:buAutoNum type="arabicPeriod" startAt="10"/>
            </a:pPr>
            <a:r>
              <a:rPr lang="ru-RU" sz="2000" dirty="0"/>
              <a:t>23 столбец Подписки</a:t>
            </a:r>
          </a:p>
          <a:p>
            <a:pPr marL="457200" indent="-457200">
              <a:buAutoNum type="arabicPeriod" startAt="10"/>
            </a:pPr>
            <a:r>
              <a:rPr lang="ru-RU" sz="2000" dirty="0"/>
              <a:t>24 столбец Всего подписчиков</a:t>
            </a:r>
          </a:p>
        </p:txBody>
      </p:sp>
    </p:spTree>
    <p:extLst>
      <p:ext uri="{BB962C8B-B14F-4D97-AF65-F5344CB8AC3E}">
        <p14:creationId xmlns:p14="http://schemas.microsoft.com/office/powerpoint/2010/main" val="409754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9486900"/>
            <a:ext cx="18278588" cy="828263"/>
          </a:xfrm>
          <a:prstGeom prst="rect">
            <a:avLst/>
          </a:prstGeom>
          <a:solidFill>
            <a:srgbClr val="2B7AF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41998" b="41044"/>
          <a:stretch>
            <a:fillRect/>
          </a:stretch>
        </p:blipFill>
        <p:spPr>
          <a:xfrm>
            <a:off x="152400" y="574429"/>
            <a:ext cx="4297203" cy="10306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34363" y="1717897"/>
            <a:ext cx="82296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Использование области задач Справка</a:t>
            </a:r>
          </a:p>
          <a:p>
            <a:pPr algn="ctr"/>
            <a:r>
              <a:rPr lang="ru-RU" b="1" dirty="0"/>
              <a:t>F1 </a:t>
            </a:r>
          </a:p>
          <a:p>
            <a:pPr algn="ctr"/>
            <a:r>
              <a:rPr lang="ru-RU" dirty="0"/>
              <a:t>Отображение области задач Справка. </a:t>
            </a:r>
          </a:p>
          <a:p>
            <a:pPr algn="ctr"/>
            <a:r>
              <a:rPr lang="ru-RU" b="1" dirty="0"/>
              <a:t>F6 </a:t>
            </a:r>
          </a:p>
          <a:p>
            <a:pPr algn="ctr"/>
            <a:r>
              <a:rPr lang="ru-RU" dirty="0"/>
              <a:t>Переключение между областью задач Справка и активным приложением. </a:t>
            </a:r>
          </a:p>
          <a:p>
            <a:pPr algn="ctr"/>
            <a:r>
              <a:rPr lang="ru-RU" b="1" dirty="0"/>
              <a:t>TAB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Выбор следующего элемента области задач Справка. </a:t>
            </a:r>
          </a:p>
          <a:p>
            <a:pPr algn="ctr"/>
            <a:r>
              <a:rPr lang="ru-RU" b="1" dirty="0"/>
              <a:t>SHIFT+TAB </a:t>
            </a:r>
          </a:p>
          <a:p>
            <a:pPr algn="ctr"/>
            <a:r>
              <a:rPr lang="ru-RU" dirty="0"/>
              <a:t>Выбор предыдущего элемента области задач Справка. </a:t>
            </a:r>
          </a:p>
          <a:p>
            <a:pPr algn="ctr"/>
            <a:r>
              <a:rPr lang="ru-RU" b="1" dirty="0"/>
              <a:t>ENTER </a:t>
            </a:r>
          </a:p>
          <a:p>
            <a:pPr algn="ctr"/>
            <a:r>
              <a:rPr lang="ru-RU" dirty="0"/>
              <a:t>Выполнение действия с выбранным элементом. </a:t>
            </a:r>
          </a:p>
          <a:p>
            <a:pPr algn="ctr"/>
            <a:r>
              <a:rPr lang="ru-RU" b="1" dirty="0"/>
              <a:t>СТРЕЛКА ВНИЗ и СТРЕЛКА ВВЕРХ </a:t>
            </a:r>
          </a:p>
          <a:p>
            <a:pPr algn="ctr"/>
            <a:r>
              <a:rPr lang="ru-RU" dirty="0"/>
              <a:t>В оглавлении выбор следующего и предыдущего элемента соответственно. </a:t>
            </a:r>
          </a:p>
          <a:p>
            <a:pPr algn="ctr"/>
            <a:r>
              <a:rPr lang="ru-RU" b="1" dirty="0"/>
              <a:t>СТРЕЛКА ВПРАВО и СТРЕЛКА ВЛЕВО </a:t>
            </a:r>
          </a:p>
          <a:p>
            <a:pPr algn="ctr"/>
            <a:r>
              <a:rPr lang="ru-RU" dirty="0"/>
              <a:t>В оглавлении развертывание и свертывание выбранного элемента соответственно. </a:t>
            </a:r>
          </a:p>
          <a:p>
            <a:pPr algn="ctr"/>
            <a:r>
              <a:rPr lang="ru-RU" b="1" dirty="0"/>
              <a:t>ALT+СТРЕЛКА ВЛЕВО </a:t>
            </a:r>
          </a:p>
          <a:p>
            <a:pPr algn="ctr"/>
            <a:r>
              <a:rPr lang="ru-RU" dirty="0"/>
              <a:t>Переход к предыдущей области задач. </a:t>
            </a:r>
          </a:p>
          <a:p>
            <a:pPr algn="ctr"/>
            <a:r>
              <a:rPr lang="ru-RU" b="1" dirty="0"/>
              <a:t>ALT+СТРЕЛКА ВПРАВО </a:t>
            </a:r>
          </a:p>
          <a:p>
            <a:pPr algn="ctr"/>
            <a:r>
              <a:rPr lang="ru-RU" dirty="0"/>
              <a:t>Переход к следующей области задач. </a:t>
            </a:r>
          </a:p>
          <a:p>
            <a:pPr algn="ctr"/>
            <a:r>
              <a:rPr lang="ru-RU" b="1" dirty="0"/>
              <a:t>CTRL+ПРОБЕЛ </a:t>
            </a:r>
          </a:p>
          <a:p>
            <a:pPr algn="ctr"/>
            <a:r>
              <a:rPr lang="ru-RU" dirty="0"/>
              <a:t>Открытие меню параметров области. </a:t>
            </a:r>
          </a:p>
          <a:p>
            <a:pPr algn="ctr"/>
            <a:r>
              <a:rPr lang="ru-RU" b="1" dirty="0"/>
              <a:t>CTRL+F1 </a:t>
            </a:r>
          </a:p>
          <a:p>
            <a:pPr algn="ctr"/>
            <a:r>
              <a:rPr lang="ru-RU" dirty="0"/>
              <a:t>Закрытие и повторное открытие текущей области задач. </a:t>
            </a:r>
          </a:p>
          <a:p>
            <a:pPr algn="ctr"/>
            <a:r>
              <a:rPr lang="ru-RU" b="1" dirty="0"/>
              <a:t>СТРЕЛКА ВПРАВО </a:t>
            </a:r>
          </a:p>
          <a:p>
            <a:pPr algn="ctr"/>
            <a:r>
              <a:rPr lang="ru-RU" dirty="0"/>
              <a:t>Развертывание списка +/-. </a:t>
            </a:r>
          </a:p>
          <a:p>
            <a:pPr algn="ctr"/>
            <a:r>
              <a:rPr lang="ru-RU" b="1" dirty="0"/>
              <a:t>СТРЕЛКА ВЛЕВО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705036"/>
            <a:ext cx="109328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dirty="0">
                <a:solidFill>
                  <a:srgbClr val="00B050"/>
                </a:solidFill>
                <a:latin typeface="Arial Black" panose="020B0A04020102020204" pitchFamily="34" charset="0"/>
              </a:rPr>
              <a:t>Дополнительно горячие клавиши</a:t>
            </a:r>
          </a:p>
        </p:txBody>
      </p:sp>
    </p:spTree>
    <p:extLst>
      <p:ext uri="{BB962C8B-B14F-4D97-AF65-F5344CB8AC3E}">
        <p14:creationId xmlns:p14="http://schemas.microsoft.com/office/powerpoint/2010/main" val="233393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98410"/>
            <a:ext cx="18278588" cy="1416753"/>
          </a:xfrm>
          <a:prstGeom prst="rect">
            <a:avLst/>
          </a:prstGeom>
          <a:solidFill>
            <a:srgbClr val="2B7AF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41998" b="41044"/>
          <a:stretch>
            <a:fillRect/>
          </a:stretch>
        </p:blipFill>
        <p:spPr>
          <a:xfrm>
            <a:off x="152400" y="574429"/>
            <a:ext cx="4297203" cy="10306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43400" y="1820039"/>
            <a:ext cx="8229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HOME </a:t>
            </a:r>
          </a:p>
          <a:p>
            <a:pPr algn="ctr"/>
            <a:r>
              <a:rPr lang="ru-RU" sz="2000" dirty="0"/>
              <a:t>Переход в начало строки. </a:t>
            </a:r>
          </a:p>
          <a:p>
            <a:pPr algn="ctr"/>
            <a:r>
              <a:rPr lang="ru-RU" sz="2000" b="1" dirty="0"/>
              <a:t>END </a:t>
            </a:r>
          </a:p>
          <a:p>
            <a:pPr algn="ctr"/>
            <a:r>
              <a:rPr lang="ru-RU" sz="2000" dirty="0"/>
              <a:t>Переход в конец строки. </a:t>
            </a:r>
          </a:p>
          <a:p>
            <a:pPr algn="ctr"/>
            <a:r>
              <a:rPr lang="ru-RU" sz="2000" b="1" dirty="0"/>
              <a:t>СТРЕЛКА ВЛЕВО или СТРЕЛКА ВПРАВО </a:t>
            </a:r>
          </a:p>
          <a:p>
            <a:pPr algn="ctr"/>
            <a:r>
              <a:rPr lang="ru-RU" sz="2000" dirty="0"/>
              <a:t>Переход на один знак влево или вправо. </a:t>
            </a:r>
          </a:p>
          <a:p>
            <a:pPr algn="ctr"/>
            <a:r>
              <a:rPr lang="ru-RU" sz="2000" b="1" dirty="0"/>
              <a:t>CTRL+СТРЕЛКА ВЛЕВО </a:t>
            </a:r>
          </a:p>
          <a:p>
            <a:pPr algn="ctr"/>
            <a:r>
              <a:rPr lang="ru-RU" sz="2000" dirty="0"/>
              <a:t>Переход на одно слово влево. </a:t>
            </a:r>
          </a:p>
          <a:p>
            <a:pPr algn="ctr"/>
            <a:r>
              <a:rPr lang="ru-RU" sz="2000" b="1" dirty="0"/>
              <a:t>CTRL+СТРЕЛКА ВПРАВО</a:t>
            </a:r>
            <a:r>
              <a:rPr lang="ru-RU" sz="2000" dirty="0"/>
              <a:t> </a:t>
            </a:r>
          </a:p>
          <a:p>
            <a:pPr algn="ctr"/>
            <a:r>
              <a:rPr lang="ru-RU" sz="2000" dirty="0"/>
              <a:t>Переход на одно слово вправо. </a:t>
            </a:r>
          </a:p>
          <a:p>
            <a:pPr algn="ctr"/>
            <a:r>
              <a:rPr lang="ru-RU" sz="2000" b="1" dirty="0"/>
              <a:t>SHIFT+СТРЕЛКА ВЛЕВО </a:t>
            </a:r>
          </a:p>
          <a:p>
            <a:pPr algn="ctr"/>
            <a:r>
              <a:rPr lang="ru-RU" sz="2000" dirty="0"/>
              <a:t>Выделение или отмена выделения одного знака слева от курсора. </a:t>
            </a:r>
          </a:p>
          <a:p>
            <a:pPr algn="ctr"/>
            <a:r>
              <a:rPr lang="ru-RU" sz="2000" b="1" dirty="0"/>
              <a:t>SHIFT+СТРЕЛКА ВПРАВО</a:t>
            </a:r>
            <a:r>
              <a:rPr lang="ru-RU" sz="2000" dirty="0"/>
              <a:t> </a:t>
            </a:r>
          </a:p>
          <a:p>
            <a:pPr algn="ctr"/>
            <a:r>
              <a:rPr lang="ru-RU" sz="2000" dirty="0"/>
              <a:t>Выделение или отмена выделения одного знака справа от курсора. </a:t>
            </a:r>
          </a:p>
          <a:p>
            <a:pPr algn="ctr"/>
            <a:r>
              <a:rPr lang="ru-RU" sz="2000" b="1" dirty="0"/>
              <a:t>CTRL+SHIFT+СТРЕЛКА ВЛЕВО </a:t>
            </a:r>
          </a:p>
          <a:p>
            <a:pPr algn="ctr"/>
            <a:r>
              <a:rPr lang="ru-RU" sz="2000" dirty="0"/>
              <a:t>Выделение или отмена выделения одного слова слева от курсора. </a:t>
            </a:r>
          </a:p>
          <a:p>
            <a:pPr algn="ctr"/>
            <a:r>
              <a:rPr lang="ru-RU" sz="2000" b="1" dirty="0"/>
              <a:t>CTRL+SHIFT+СТРЕЛКА ВПРАВО</a:t>
            </a:r>
            <a:r>
              <a:rPr lang="ru-RU" sz="2000" dirty="0"/>
              <a:t> </a:t>
            </a:r>
          </a:p>
          <a:p>
            <a:pPr algn="ctr"/>
            <a:r>
              <a:rPr lang="ru-RU" sz="2000" dirty="0"/>
              <a:t>Выделение или отмена выделения одного слова справа от курсора. </a:t>
            </a:r>
          </a:p>
          <a:p>
            <a:pPr algn="ctr"/>
            <a:r>
              <a:rPr lang="ru-RU" sz="2000" b="1" dirty="0"/>
              <a:t>SHIFT+HOME </a:t>
            </a:r>
          </a:p>
          <a:p>
            <a:pPr algn="ctr"/>
            <a:r>
              <a:rPr lang="ru-RU" sz="2000" dirty="0"/>
              <a:t>Выделение фрагмента от курсора до начала строки. </a:t>
            </a:r>
          </a:p>
          <a:p>
            <a:pPr algn="ctr"/>
            <a:r>
              <a:rPr lang="ru-RU" sz="2000" b="1" dirty="0"/>
              <a:t>SHIFT+END </a:t>
            </a:r>
          </a:p>
          <a:p>
            <a:pPr algn="ctr"/>
            <a:r>
              <a:rPr lang="ru-RU" sz="2000" dirty="0"/>
              <a:t>Выделение фрагмента от курсора до конца строки.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705036"/>
            <a:ext cx="109328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dirty="0">
                <a:solidFill>
                  <a:srgbClr val="00B050"/>
                </a:solidFill>
                <a:latin typeface="Arial Black" panose="020B0A04020102020204" pitchFamily="34" charset="0"/>
              </a:rPr>
              <a:t>Дополнительно горячие клавиши</a:t>
            </a:r>
          </a:p>
        </p:txBody>
      </p:sp>
    </p:spTree>
    <p:extLst>
      <p:ext uri="{BB962C8B-B14F-4D97-AF65-F5344CB8AC3E}">
        <p14:creationId xmlns:p14="http://schemas.microsoft.com/office/powerpoint/2010/main" val="2105645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21631</TotalTime>
  <Words>1383</Words>
  <Application>Microsoft Office PowerPoint</Application>
  <PresentationFormat>Произвольный</PresentationFormat>
  <Paragraphs>197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Times New Roman</vt:lpstr>
      <vt:lpstr>Symbol</vt:lpstr>
      <vt:lpstr>Calibri</vt:lpstr>
      <vt:lpstr>Arial</vt:lpstr>
      <vt:lpstr>Arial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№2</dc:title>
  <dc:creator>Галунщикова Кристина</dc:creator>
  <cp:lastModifiedBy>POM TV/AV AE Kristina Galunchshikova</cp:lastModifiedBy>
  <cp:revision>27</cp:revision>
  <dcterms:created xsi:type="dcterms:W3CDTF">2006-08-16T00:00:00Z</dcterms:created>
  <dcterms:modified xsi:type="dcterms:W3CDTF">2023-10-18T09:57:00Z</dcterms:modified>
  <dc:identifier>DAFII9NZmuI</dc:identifier>
</cp:coreProperties>
</file>