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aecffe3c8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aecffe3c8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aecffe3c8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aecffe3c8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aecffe3c8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aecffe3c8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aecffe3c8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aecffe3c8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aecffe3c8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aecffe3c8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aecffe3c8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aecffe3c8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aecffe3c8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aecffe3c8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ecffe3c8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aecffe3c8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ecffe3c87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aecffe3c87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aecffe3c8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aecffe3c8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aecffe3c8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aecffe3c8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ecffe3c8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aecffe3c8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ecffe3c8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aecffe3c8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ecffe3c8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aecffe3c8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aecffe3c8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aecffe3c8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ecffe3c8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aecffe3c8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aecffe3c8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aecffe3c8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aecffe3c87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aecffe3c8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aecffe3c87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aecffe3c87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aecffe3c8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aecffe3c8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aecffe3c8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aecffe3c8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aecffe3c8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aecffe3c8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aecffe3c8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aecffe3c8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aecffe3c8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aecffe3c8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aecffe3c87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aecffe3c87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aecffe3c8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aecffe3c8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aecffe3c87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aecffe3c87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aecffe3c87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aecffe3c8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aecffe3c8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aecffe3c8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aecffe3c87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aecffe3c87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ecffe3c8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ecffe3c8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aecffe3c8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aecffe3c8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aecffe3c8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aecffe3c8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aecffe3c8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aecffe3c8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aecffe3c8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aecffe3c8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aecffe3c8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aecffe3c8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5.jpg"/><Relationship Id="rId7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Relationship Id="rId4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Основы маркетинга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chemeClr val="lt1"/>
                </a:solidFill>
              </a:rPr>
              <a:t>Что такое КРЕАТИВ?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Креатив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В широком понимании что то необычное, творческое, нестандартное. В профессиональном ключе часто используется в рекламном деле. Под креативом в таком случае понимается нестандартное решение как в рамках рекламной кампании. Креатив - это творческая работа, которая является востребованной в рекламе(во всех ее видах).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152400"/>
            <a:ext cx="366804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0" y="152400"/>
            <a:ext cx="335023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082" y="152400"/>
            <a:ext cx="334472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00" y="152400"/>
            <a:ext cx="306205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754" y="152400"/>
            <a:ext cx="36290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50" y="152400"/>
            <a:ext cx="3419043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368" y="152400"/>
            <a:ext cx="341957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45" y="0"/>
            <a:ext cx="362880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775" y="0"/>
            <a:ext cx="3438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863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963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Подготовка к созданию креатива</a:t>
            </a:r>
            <a:endParaRPr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Реклама должна давать потребителю варианты решения актуальной для него проблемы. Поэтому главная задача маркетолога - </a:t>
            </a:r>
            <a:r>
              <a:rPr b="1" lang="ru">
                <a:solidFill>
                  <a:srgbClr val="FF0000"/>
                </a:solidFill>
              </a:rPr>
              <a:t>выяснить боли потенциальных покупателей</a:t>
            </a:r>
            <a:r>
              <a:rPr lang="ru"/>
              <a:t> и показать их устранения через рекламную кампанию. </a:t>
            </a:r>
            <a:r>
              <a:rPr b="1" lang="ru"/>
              <a:t>Если в рекламе не раскрыты боли и потребитель не считывает в ней свое эмоциональное состояние, значит кампания не удалась. 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разработки качественного креатива</a:t>
            </a:r>
            <a:endParaRPr/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Исследование целевой аудитории.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Самое первое, нужно хорошо изучить свою целевую аудиторию: узнать ее интересы, потребности, предпочтения. То есть сходить на свидание.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Определить главную проблему аудитории, которую можно решить с помощью продукта.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Функции маркетинга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Маркетинг это реклама?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Маркетинг - это процесс, заключающийся в прогнозировании потребностей потенциальных покупателей и в удовлетворении этих потребностей путем предложения соответствующих товаров - изделий, технологий, услуг и тд.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Маркетинг как пластырь!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продукта</a:t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Наполнение креатива должно соответствовать статусу компании.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Посмотрите на продукт со стороны. Реальные выгоды, в чем польза для целевой аудитории.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-отзывы, переписки, записи разговоров с клиентами - как они описывают продукт, на чем заостряют внимание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комментарии ца на тематических площадках - что ее волнует, как пытается решить проблему, негативный опыт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- посмотрите на продукт в роли пользователя. отметьте его плюсы и минусы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конкурентов</a:t>
            </a:r>
            <a:endParaRPr/>
          </a:p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Проанализируйте активные креативы ваших конкурентов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обратите внимание на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баннеры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УТП и тон коммуникации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текст, визуал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подход, формат, стиль рекламы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Так вы сможете увидеть популярные категории креативов, которые вероятно работают лучше других, и редкие - которые, возможно, стоит протестировать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Универсальная структура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Выгода для потребителя. Это непосредственная польза, которую получит клиент, если воспользуется предложением из рекламы. Элементы, которые ее отражают, выделяются на баннере.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Визуальная часть. Качественная картинка - всегда яркая и понятная. На ней может быть изображен сам продукт или определенная выгода от него.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Эмоциональный фон. Хороший рекламный баннер вызывает эмоцию. Часто это работает в качестве триггера, который приводит пользователя к нужному целевому действию.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311700" y="27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Эффективный креативщик, навыки креативного человека</a:t>
            </a:r>
            <a:endParaRPr/>
          </a:p>
        </p:txBody>
      </p:sp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226400" y="1340725"/>
            <a:ext cx="8520600" cy="3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что влияет креатив?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Длительность. Продолжительность имеет значение.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Динамика. “Агрессивный” монтаж дает примерно 15% рост метрик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Зрители хотят яркого. Технические характеристики видео, как яркость, контрастность и цветность - важные показатели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Неожиданность. Неожиданные повороты все время удерживает внимание зрителя.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Адаптируйся или…</a:t>
            </a:r>
            <a:endParaRPr/>
          </a:p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Можно выделить два подхода к креативной составляющей маркетинговой кампании: универсальный и адаптивный. Универсальный заключается в том, чтобы снять одно сравнительно длинное видео, из которого затем в зависимости от задачи нарезать ролики разной продолжительностью. Адаптивный состоит в том, чтобы разными инструментами доносить до потребителя ключевую идею.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Чтобы добиться максимальной эффективности, нужно научиться строить так называемые сценарии просмотра.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изменилось? </a:t>
            </a:r>
            <a:endParaRPr/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Быстрое “устаревание” контента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Пользователь сам ищет и выбирает контент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Во - первых, из за обилия контента в сети он устаревает не просто быстро, а стремительно. Во - вторых, пользователь </a:t>
            </a:r>
            <a:r>
              <a:rPr lang="ru"/>
              <a:t>располагает</a:t>
            </a:r>
            <a:r>
              <a:rPr lang="ru"/>
              <a:t> всеми средствами для поиска и отбора контента, он сам решает, что смотреть.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195025" y="182825"/>
            <a:ext cx="37449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развить в себе креатив?</a:t>
            </a:r>
            <a:endParaRPr/>
          </a:p>
        </p:txBody>
      </p:sp>
      <p:pic>
        <p:nvPicPr>
          <p:cNvPr id="205" name="Google Shape;2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921" y="0"/>
            <a:ext cx="255660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Развивать насмотренность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Артхаус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Выбрать одну сферу и изучать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Придумывать сценарии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Наблюдать за трендами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2 фильма в день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Окружать себя креативными людьми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Нетворкинг с творческими людьми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Подписка на интересные аккаунты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Почистить свою социальную сеть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525" y="0"/>
            <a:ext cx="2643100" cy="336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0325" y="2795650"/>
            <a:ext cx="1923150" cy="23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2299" y="2571750"/>
            <a:ext cx="1575550" cy="21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7850" y="3364800"/>
            <a:ext cx="1286150" cy="176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Креатив в реализации/PRODUCTION</a:t>
            </a:r>
            <a:endParaRPr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PRODUCTION означает производство.  В целом продакшн это создание различных медиа продуктов.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 продакшн относят изготовление различных медиаконтента: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фильмов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видеороликов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презентаций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ТВ- и радиопрограмм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аудиозаписей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182825" y="219400"/>
            <a:ext cx="8649600" cy="43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продакшн входит: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подбор команды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составления сценарий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создание музыки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подбор костюмов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нанесение грима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съемки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монтаж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озвучка и технические стороны </a:t>
            </a:r>
            <a:endParaRPr/>
          </a:p>
        </p:txBody>
      </p:sp>
      <p:pic>
        <p:nvPicPr>
          <p:cNvPr id="222" name="Google Shape;22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800" y="-2"/>
            <a:ext cx="3508200" cy="428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995" y="1290125"/>
            <a:ext cx="2459025" cy="32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300" y="152400"/>
            <a:ext cx="274823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Маркетинг = удовлетворения потребителя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 основным видам маркетинговой деятельности относятся: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исследования (потребителя, товара, рынка)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планирование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ценовая политика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упаковка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комплекс маркетинговых коммуникаций (реклама в СМИ, продажи, директ- маркетинг)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сбытовая деятельность( работа со штатом, менеджмент, контроль, система продажи)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обслуживание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00" y="152400"/>
            <a:ext cx="342199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819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50" y="152400"/>
            <a:ext cx="473763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380" y="152400"/>
            <a:ext cx="27217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 создания материала</a:t>
            </a:r>
            <a:endParaRPr/>
          </a:p>
        </p:txBody>
      </p:sp>
      <p:sp>
        <p:nvSpPr>
          <p:cNvPr id="247" name="Google Shape;24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Усложнить и </a:t>
            </a:r>
            <a:r>
              <a:rPr lang="ru"/>
              <a:t>удлинить</a:t>
            </a:r>
            <a:r>
              <a:rPr lang="ru"/>
              <a:t> создание рекламного ролика может изготовление или транспортировка реквизитов, локация и доставка на него всех участников, подстраивание под график актеров и тп.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PREPRODUCTION - подготовка к съемке. Трудоемкий и довольно масштабный процесс. Как правило, занимает значительно больше времени, чем непостревенно монтаж ролика. Подготовительный этап съемки видео нужно продумать до мелочей. Крайне важно написать качественный сценарий. Кроме этого следует: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выбрать локацию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подобрать актеров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собрать необходимые реквизиты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97500" y="146250"/>
            <a:ext cx="8734800" cy="44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PRODUCTION - </a:t>
            </a:r>
            <a:r>
              <a:rPr lang="ru"/>
              <a:t>непосредственно</a:t>
            </a:r>
            <a:r>
              <a:rPr lang="ru"/>
              <a:t> сама съемка. Этап подразумевает запись видео на цифровой </a:t>
            </a:r>
            <a:r>
              <a:rPr lang="ru"/>
              <a:t>носитель с</a:t>
            </a:r>
            <a:r>
              <a:rPr lang="ru"/>
              <a:t> последующей обработкой материалов. Работа над видеоматериалом -  это командная работа, отбирающая много времени и сил. На данном этапе, важно отснять нужные кадры в правильном ракурсе. От съемки зависит, из какого материала будет монтироваться ролик.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POSTPRODUCTION -  обработка отснятого материала. Финальный этап. Что он </a:t>
            </a:r>
            <a:r>
              <a:rPr lang="ru"/>
              <a:t>предполагает</a:t>
            </a:r>
            <a:r>
              <a:rPr lang="ru"/>
              <a:t>?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монтаж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2D или 3D графику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титрование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создание музыкального трека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закадровая начистка текста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цветовая коррекция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Съемочный процесс</a:t>
            </a:r>
            <a:endParaRPr/>
          </a:p>
        </p:txBody>
      </p:sp>
      <p:sp>
        <p:nvSpPr>
          <p:cNvPr id="258" name="Google Shape;258;p46"/>
          <p:cNvSpPr txBox="1"/>
          <p:nvPr>
            <p:ph idx="1" type="body"/>
          </p:nvPr>
        </p:nvSpPr>
        <p:spPr>
          <a:xfrm>
            <a:off x="311700" y="1152475"/>
            <a:ext cx="8520600" cy="3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Навыки продюсера. Как собрать команду?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50"/>
              <a:t>Профессия продюсера вполне самостоятельна и требует, скорее, наличия коммерческой жилки, чем творческой.</a:t>
            </a:r>
            <a:endParaRPr sz="16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/>
              <a:t>Должностные обязанности продюсера могут различаться в зависимости от конкретного вида деятельности предприятия, но в целом они очень схожи:</a:t>
            </a:r>
            <a:endParaRPr sz="1750"/>
          </a:p>
          <a:p>
            <a:pPr indent="-314767" lvl="0" marL="1028700" rtl="0" algn="l"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ru" sz="1750"/>
              <a:t>планирование и реализация проектов;</a:t>
            </a:r>
            <a:endParaRPr sz="1750"/>
          </a:p>
          <a:p>
            <a:pPr indent="-314767" lvl="0" marL="10287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ru" sz="1750"/>
              <a:t>организация и контроль финансирования проектов (в том числе привлечение рекламодателей, инвесторов);</a:t>
            </a:r>
            <a:endParaRPr sz="1750"/>
          </a:p>
          <a:p>
            <a:pPr indent="-314767" lvl="0" marL="10287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ru" sz="1750"/>
              <a:t>разработка и организация маркетинговых исследований;</a:t>
            </a:r>
            <a:endParaRPr sz="1750"/>
          </a:p>
          <a:p>
            <a:pPr indent="-314767" lvl="0" marL="10287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ru" sz="1750"/>
              <a:t>координация деятельности всех заинтересованных сторон;</a:t>
            </a:r>
            <a:endParaRPr sz="1750"/>
          </a:p>
          <a:p>
            <a:pPr indent="-314767" lvl="0" marL="10287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ru" sz="1750"/>
              <a:t>анализ бизнес-показателей проекта, их улучшение.</a:t>
            </a:r>
            <a:endParaRPr sz="1750"/>
          </a:p>
          <a:p>
            <a:pPr indent="0" lvl="0" marL="0" rtl="0" algn="l">
              <a:spcBef>
                <a:spcPts val="5100"/>
              </a:spcBef>
              <a:spcAft>
                <a:spcPts val="1200"/>
              </a:spcAft>
              <a:buNone/>
            </a:pPr>
            <a:r>
              <a:t/>
            </a:r>
            <a:endParaRPr sz="165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type="title"/>
          </p:nvPr>
        </p:nvSpPr>
        <p:spPr>
          <a:xfrm>
            <a:off x="311700" y="35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Описание съемочного процесса</a:t>
            </a:r>
            <a:endParaRPr/>
          </a:p>
        </p:txBody>
      </p:sp>
      <p:sp>
        <p:nvSpPr>
          <p:cNvPr id="264" name="Google Shape;26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подбор команды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написание сценария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кастинг актеров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аренда оборудования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выбор локации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организация работы логистики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грим и гардероб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подготовка процесса постановки и др</a:t>
            </a:r>
            <a:endParaRPr/>
          </a:p>
        </p:txBody>
      </p:sp>
      <p:pic>
        <p:nvPicPr>
          <p:cNvPr id="265" name="Google Shape;2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825" y="926325"/>
            <a:ext cx="4217175" cy="42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смета?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Смета - финансовый документ с полным расчетом (планом) предстоящих расходов на осуществление какой либо деятельности.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Это план, в котором максимально полно и по пунктам расписано, сколько денег нужно, чтобы выполнить какую - либо работу.  Грамотно составленная смета позволит трезво оценить, как дорого обойдутся предстоящие работы, и если потребуется - внести корректировки в смету.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Кейсы/разбор кейсов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Цели и задачи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Целью современного маркетинга является удовлетворение потребностей клиентов.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Цель маркетинга - привлекать новых клиентов, обещая им высшую потребительскую ценность, и сохранять старых клиентов, постоянно удовлетворяя их меняющиеся запросы.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Основная задача маркетинга - 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понять нужды и потребности каждого рынка и выбрать те из них, которые их компания может обслуживать лучше других. Это позволит компании производить товары более высокого качества и тем самым увеличивать объемы в продажах и </a:t>
            </a:r>
            <a:r>
              <a:rPr lang="ru"/>
              <a:t>повысить</a:t>
            </a:r>
            <a:r>
              <a:rPr lang="ru"/>
              <a:t> свои доходы путем лучшего удовлетворения потребностей целевых покупателей.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потребность?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Маркетинг начинается еще </a:t>
            </a:r>
            <a:r>
              <a:rPr lang="ru"/>
              <a:t>задолго</a:t>
            </a:r>
            <a:r>
              <a:rPr lang="ru"/>
              <a:t> до того, как у компании появляется готовый продукт. Сначала менеджеры выявляют потребности людей, </a:t>
            </a:r>
            <a:r>
              <a:rPr lang="ru"/>
              <a:t>вычисляют</a:t>
            </a:r>
            <a:r>
              <a:rPr lang="ru"/>
              <a:t> их интенсивность и объем, определяют возможности компании по их удовлетворению. Маркетологи продолжают работать над товаром на протяжении всего его жизненного цикла. Они пытаются найти новых потребителей и удержать уже существующих, улучшая потребительские свойства товара и используя для этой цели отчеты о продажах и обратную связь.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Потребительская ценность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нужда - чувство необходимости удовлетворения основных потребностей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потребность и запросы - специфическая форма удовлетворения человеческих нужд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спрос  - потребность в определенных товарах, выраженная в способности человека их приобрести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потребительская ценность - оценка потребителем способности товара в целом удовлетворить его нужды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обмен - акт приобретения некоего желаемого товара на нечто </a:t>
            </a:r>
            <a:r>
              <a:rPr lang="ru"/>
              <a:t>предлагаемое</a:t>
            </a:r>
            <a:r>
              <a:rPr lang="ru"/>
              <a:t> другой стороной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Принципы маркетинга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Исследование рынка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Сегментация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Гибкое реагирование производства и сбыта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Инновация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Планирование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Функции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планирование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организация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координация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мотивация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контроль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